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61" r:id="rId1"/>
  </p:sldMasterIdLst>
  <p:notesMasterIdLst>
    <p:notesMasterId r:id="rId43"/>
  </p:notesMasterIdLst>
  <p:sldIdLst>
    <p:sldId id="256" r:id="rId2"/>
    <p:sldId id="277" r:id="rId3"/>
    <p:sldId id="279" r:id="rId4"/>
    <p:sldId id="301" r:id="rId5"/>
    <p:sldId id="302" r:id="rId6"/>
    <p:sldId id="259" r:id="rId7"/>
    <p:sldId id="303" r:id="rId8"/>
    <p:sldId id="280" r:id="rId9"/>
    <p:sldId id="281" r:id="rId10"/>
    <p:sldId id="282" r:id="rId11"/>
    <p:sldId id="286" r:id="rId12"/>
    <p:sldId id="287" r:id="rId13"/>
    <p:sldId id="288" r:id="rId14"/>
    <p:sldId id="289" r:id="rId15"/>
    <p:sldId id="292" r:id="rId16"/>
    <p:sldId id="294" r:id="rId17"/>
    <p:sldId id="295" r:id="rId18"/>
    <p:sldId id="296" r:id="rId19"/>
    <p:sldId id="297" r:id="rId20"/>
    <p:sldId id="298" r:id="rId21"/>
    <p:sldId id="299" r:id="rId22"/>
    <p:sldId id="300" r:id="rId23"/>
    <p:sldId id="290" r:id="rId24"/>
    <p:sldId id="304" r:id="rId25"/>
    <p:sldId id="260" r:id="rId26"/>
    <p:sldId id="261" r:id="rId27"/>
    <p:sldId id="262" r:id="rId28"/>
    <p:sldId id="263" r:id="rId29"/>
    <p:sldId id="273" r:id="rId30"/>
    <p:sldId id="265" r:id="rId31"/>
    <p:sldId id="266" r:id="rId32"/>
    <p:sldId id="267" r:id="rId33"/>
    <p:sldId id="268" r:id="rId34"/>
    <p:sldId id="269" r:id="rId35"/>
    <p:sldId id="270" r:id="rId36"/>
    <p:sldId id="271" r:id="rId37"/>
    <p:sldId id="272" r:id="rId38"/>
    <p:sldId id="274" r:id="rId39"/>
    <p:sldId id="275" r:id="rId40"/>
    <p:sldId id="278" r:id="rId41"/>
    <p:sldId id="27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7E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2877"/>
  </p:normalViewPr>
  <p:slideViewPr>
    <p:cSldViewPr snapToGrid="0" snapToObjects="1">
      <p:cViewPr>
        <p:scale>
          <a:sx n="56" d="100"/>
          <a:sy n="56" d="100"/>
        </p:scale>
        <p:origin x="96" y="49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CE2629-BE54-7746-8DCD-32810A582B52}"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D2C4990D-A5EF-F046-BC4F-BD0FB3159BFA}">
      <dgm:prSet phldrT="[Text]"/>
      <dgm:spPr/>
      <dgm:t>
        <a:bodyPr/>
        <a:lstStyle/>
        <a:p>
          <a:r>
            <a:rPr lang="en-US" dirty="0" smtClean="0"/>
            <a:t>Communities are complex interdependent systems and following a disaster, it is critical to measure and monitor how well a community is recovering from a disaster over time. </a:t>
          </a:r>
          <a:endParaRPr lang="en-US" dirty="0"/>
        </a:p>
      </dgm:t>
    </dgm:pt>
    <dgm:pt modelId="{20C368A8-2EAC-0244-B5AD-1061D5565EA0}" type="parTrans" cxnId="{B972A9F0-1295-014E-BF66-48525EE85341}">
      <dgm:prSet/>
      <dgm:spPr/>
      <dgm:t>
        <a:bodyPr/>
        <a:lstStyle/>
        <a:p>
          <a:endParaRPr lang="en-US"/>
        </a:p>
      </dgm:t>
    </dgm:pt>
    <dgm:pt modelId="{1024DF14-5333-4F4D-86FC-C2BBBD0E0864}" type="sibTrans" cxnId="{B972A9F0-1295-014E-BF66-48525EE85341}">
      <dgm:prSet/>
      <dgm:spPr/>
      <dgm:t>
        <a:bodyPr/>
        <a:lstStyle/>
        <a:p>
          <a:endParaRPr lang="en-US"/>
        </a:p>
      </dgm:t>
    </dgm:pt>
    <dgm:pt modelId="{2B62A618-DE10-2647-B81C-63CC5362B211}">
      <dgm:prSet phldrT="[Text]"/>
      <dgm:spPr/>
      <dgm:t>
        <a:bodyPr/>
        <a:lstStyle/>
        <a:p>
          <a:r>
            <a:rPr lang="en-US" dirty="0" smtClean="0"/>
            <a:t>The recovery process is informed by measuring baseline data against agreed upon recovery goals and targets. </a:t>
          </a:r>
          <a:endParaRPr lang="en-US" dirty="0"/>
        </a:p>
      </dgm:t>
    </dgm:pt>
    <dgm:pt modelId="{BF5D75C3-C71F-1842-B2CD-450E98BEED5A}" type="parTrans" cxnId="{69DDBCFA-8D30-1D40-AFC0-2B77272214BF}">
      <dgm:prSet/>
      <dgm:spPr/>
      <dgm:t>
        <a:bodyPr/>
        <a:lstStyle/>
        <a:p>
          <a:endParaRPr lang="en-US"/>
        </a:p>
      </dgm:t>
    </dgm:pt>
    <dgm:pt modelId="{4601A8F1-004C-8840-AEEC-F90D574A90F5}" type="sibTrans" cxnId="{69DDBCFA-8D30-1D40-AFC0-2B77272214BF}">
      <dgm:prSet/>
      <dgm:spPr/>
      <dgm:t>
        <a:bodyPr/>
        <a:lstStyle/>
        <a:p>
          <a:endParaRPr lang="en-US"/>
        </a:p>
      </dgm:t>
    </dgm:pt>
    <dgm:pt modelId="{18F979DE-7E4E-C649-9F1E-EBC675E54E20}">
      <dgm:prSet phldrT="[Text]"/>
      <dgm:spPr/>
      <dgm:t>
        <a:bodyPr/>
        <a:lstStyle/>
        <a:p>
          <a:r>
            <a:rPr lang="en-US" dirty="0" smtClean="0"/>
            <a:t>Recovery measures can be developed that are flexible, easy to assess, cost- effective, and useful for decision making in operations, policy, or during pre-disaster planning. </a:t>
          </a:r>
          <a:endParaRPr lang="en-US" dirty="0"/>
        </a:p>
      </dgm:t>
    </dgm:pt>
    <dgm:pt modelId="{BD64F913-B2EC-FE4E-9ED7-C1338E736567}" type="parTrans" cxnId="{B2129297-A874-1F4B-B7C7-9195BECC3F95}">
      <dgm:prSet/>
      <dgm:spPr/>
      <dgm:t>
        <a:bodyPr/>
        <a:lstStyle/>
        <a:p>
          <a:endParaRPr lang="en-US"/>
        </a:p>
      </dgm:t>
    </dgm:pt>
    <dgm:pt modelId="{E0FE607D-F81B-8D44-9B66-A4145E14C754}" type="sibTrans" cxnId="{B2129297-A874-1F4B-B7C7-9195BECC3F95}">
      <dgm:prSet/>
      <dgm:spPr/>
      <dgm:t>
        <a:bodyPr/>
        <a:lstStyle/>
        <a:p>
          <a:endParaRPr lang="en-US"/>
        </a:p>
      </dgm:t>
    </dgm:pt>
    <dgm:pt modelId="{99ED0741-3AA8-A147-9DF8-C7CC250C8AB1}" type="pres">
      <dgm:prSet presAssocID="{4CCE2629-BE54-7746-8DCD-32810A582B52}" presName="Name0" presStyleCnt="0">
        <dgm:presLayoutVars>
          <dgm:chMax val="7"/>
          <dgm:chPref val="7"/>
          <dgm:dir/>
        </dgm:presLayoutVars>
      </dgm:prSet>
      <dgm:spPr/>
      <dgm:t>
        <a:bodyPr/>
        <a:lstStyle/>
        <a:p>
          <a:endParaRPr lang="en-US"/>
        </a:p>
      </dgm:t>
    </dgm:pt>
    <dgm:pt modelId="{0347A97B-9DC0-CC46-AC42-12B3DACD3F08}" type="pres">
      <dgm:prSet presAssocID="{4CCE2629-BE54-7746-8DCD-32810A582B52}" presName="Name1" presStyleCnt="0"/>
      <dgm:spPr/>
    </dgm:pt>
    <dgm:pt modelId="{ADEA5988-6387-FB4E-BFE4-639611817C45}" type="pres">
      <dgm:prSet presAssocID="{4CCE2629-BE54-7746-8DCD-32810A582B52}" presName="cycle" presStyleCnt="0"/>
      <dgm:spPr/>
    </dgm:pt>
    <dgm:pt modelId="{AEC73442-57E4-4E49-A74A-C3F3085F8DD4}" type="pres">
      <dgm:prSet presAssocID="{4CCE2629-BE54-7746-8DCD-32810A582B52}" presName="srcNode" presStyleLbl="node1" presStyleIdx="0" presStyleCnt="3"/>
      <dgm:spPr/>
    </dgm:pt>
    <dgm:pt modelId="{5E1D1494-E786-7D41-BEE2-4587D0A76814}" type="pres">
      <dgm:prSet presAssocID="{4CCE2629-BE54-7746-8DCD-32810A582B52}" presName="conn" presStyleLbl="parChTrans1D2" presStyleIdx="0" presStyleCnt="1"/>
      <dgm:spPr/>
      <dgm:t>
        <a:bodyPr/>
        <a:lstStyle/>
        <a:p>
          <a:endParaRPr lang="en-US"/>
        </a:p>
      </dgm:t>
    </dgm:pt>
    <dgm:pt modelId="{00E07B77-9F2C-234B-8FFD-B64989ABAC0D}" type="pres">
      <dgm:prSet presAssocID="{4CCE2629-BE54-7746-8DCD-32810A582B52}" presName="extraNode" presStyleLbl="node1" presStyleIdx="0" presStyleCnt="3"/>
      <dgm:spPr/>
    </dgm:pt>
    <dgm:pt modelId="{DA68E09E-7B08-AB48-9830-1E9CDA81445E}" type="pres">
      <dgm:prSet presAssocID="{4CCE2629-BE54-7746-8DCD-32810A582B52}" presName="dstNode" presStyleLbl="node1" presStyleIdx="0" presStyleCnt="3"/>
      <dgm:spPr/>
    </dgm:pt>
    <dgm:pt modelId="{30D1A739-4E97-9D42-AD1A-E873B4D9E68A}" type="pres">
      <dgm:prSet presAssocID="{D2C4990D-A5EF-F046-BC4F-BD0FB3159BFA}" presName="text_1" presStyleLbl="node1" presStyleIdx="0" presStyleCnt="3">
        <dgm:presLayoutVars>
          <dgm:bulletEnabled val="1"/>
        </dgm:presLayoutVars>
      </dgm:prSet>
      <dgm:spPr/>
      <dgm:t>
        <a:bodyPr/>
        <a:lstStyle/>
        <a:p>
          <a:endParaRPr lang="en-US"/>
        </a:p>
      </dgm:t>
    </dgm:pt>
    <dgm:pt modelId="{8B28E867-E854-3F4E-A837-9FAFA9C50115}" type="pres">
      <dgm:prSet presAssocID="{D2C4990D-A5EF-F046-BC4F-BD0FB3159BFA}" presName="accent_1" presStyleCnt="0"/>
      <dgm:spPr/>
    </dgm:pt>
    <dgm:pt modelId="{21326EBE-05ED-2445-9D3F-BD46D932F984}" type="pres">
      <dgm:prSet presAssocID="{D2C4990D-A5EF-F046-BC4F-BD0FB3159BFA}"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C14C4E27-3AA1-FB44-A5F5-FCB9D4D8BD73}" type="pres">
      <dgm:prSet presAssocID="{2B62A618-DE10-2647-B81C-63CC5362B211}" presName="text_2" presStyleLbl="node1" presStyleIdx="1" presStyleCnt="3">
        <dgm:presLayoutVars>
          <dgm:bulletEnabled val="1"/>
        </dgm:presLayoutVars>
      </dgm:prSet>
      <dgm:spPr/>
      <dgm:t>
        <a:bodyPr/>
        <a:lstStyle/>
        <a:p>
          <a:endParaRPr lang="en-US"/>
        </a:p>
      </dgm:t>
    </dgm:pt>
    <dgm:pt modelId="{AC74E992-2B10-EC45-826D-C46D7ECA8A22}" type="pres">
      <dgm:prSet presAssocID="{2B62A618-DE10-2647-B81C-63CC5362B211}" presName="accent_2" presStyleCnt="0"/>
      <dgm:spPr/>
    </dgm:pt>
    <dgm:pt modelId="{28D6C721-1BE7-B540-AE57-F43015364A9E}" type="pres">
      <dgm:prSet presAssocID="{2B62A618-DE10-2647-B81C-63CC5362B211}"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8272BE09-C5F6-A649-8D8D-32E4B39F8D5E}" type="pres">
      <dgm:prSet presAssocID="{18F979DE-7E4E-C649-9F1E-EBC675E54E20}" presName="text_3" presStyleLbl="node1" presStyleIdx="2" presStyleCnt="3">
        <dgm:presLayoutVars>
          <dgm:bulletEnabled val="1"/>
        </dgm:presLayoutVars>
      </dgm:prSet>
      <dgm:spPr/>
      <dgm:t>
        <a:bodyPr/>
        <a:lstStyle/>
        <a:p>
          <a:endParaRPr lang="en-US"/>
        </a:p>
      </dgm:t>
    </dgm:pt>
    <dgm:pt modelId="{B14A57F4-17EA-364D-A3DD-60920E4E98D7}" type="pres">
      <dgm:prSet presAssocID="{18F979DE-7E4E-C649-9F1E-EBC675E54E20}" presName="accent_3" presStyleCnt="0"/>
      <dgm:spPr/>
    </dgm:pt>
    <dgm:pt modelId="{4C51726C-4C2B-2640-8023-B95B2309EF32}" type="pres">
      <dgm:prSet presAssocID="{18F979DE-7E4E-C649-9F1E-EBC675E54E20}"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972A9F0-1295-014E-BF66-48525EE85341}" srcId="{4CCE2629-BE54-7746-8DCD-32810A582B52}" destId="{D2C4990D-A5EF-F046-BC4F-BD0FB3159BFA}" srcOrd="0" destOrd="0" parTransId="{20C368A8-2EAC-0244-B5AD-1061D5565EA0}" sibTransId="{1024DF14-5333-4F4D-86FC-C2BBBD0E0864}"/>
    <dgm:cxn modelId="{75EFCB32-6421-4F42-90E5-353B206526D0}" type="presOf" srcId="{4CCE2629-BE54-7746-8DCD-32810A582B52}" destId="{99ED0741-3AA8-A147-9DF8-C7CC250C8AB1}" srcOrd="0" destOrd="0" presId="urn:microsoft.com/office/officeart/2008/layout/VerticalCurvedList"/>
    <dgm:cxn modelId="{103B52B5-6CC8-E941-8E7D-3FAE5D64B3F6}" type="presOf" srcId="{2B62A618-DE10-2647-B81C-63CC5362B211}" destId="{C14C4E27-3AA1-FB44-A5F5-FCB9D4D8BD73}" srcOrd="0" destOrd="0" presId="urn:microsoft.com/office/officeart/2008/layout/VerticalCurvedList"/>
    <dgm:cxn modelId="{B2129297-A874-1F4B-B7C7-9195BECC3F95}" srcId="{4CCE2629-BE54-7746-8DCD-32810A582B52}" destId="{18F979DE-7E4E-C649-9F1E-EBC675E54E20}" srcOrd="2" destOrd="0" parTransId="{BD64F913-B2EC-FE4E-9ED7-C1338E736567}" sibTransId="{E0FE607D-F81B-8D44-9B66-A4145E14C754}"/>
    <dgm:cxn modelId="{AECAAD80-D789-4E4D-B650-2ABDE1CC6F4D}" type="presOf" srcId="{1024DF14-5333-4F4D-86FC-C2BBBD0E0864}" destId="{5E1D1494-E786-7D41-BEE2-4587D0A76814}" srcOrd="0" destOrd="0" presId="urn:microsoft.com/office/officeart/2008/layout/VerticalCurvedList"/>
    <dgm:cxn modelId="{6C2EB9E0-E231-5646-AC5B-43F92527034F}" type="presOf" srcId="{D2C4990D-A5EF-F046-BC4F-BD0FB3159BFA}" destId="{30D1A739-4E97-9D42-AD1A-E873B4D9E68A}" srcOrd="0" destOrd="0" presId="urn:microsoft.com/office/officeart/2008/layout/VerticalCurvedList"/>
    <dgm:cxn modelId="{69DDBCFA-8D30-1D40-AFC0-2B77272214BF}" srcId="{4CCE2629-BE54-7746-8DCD-32810A582B52}" destId="{2B62A618-DE10-2647-B81C-63CC5362B211}" srcOrd="1" destOrd="0" parTransId="{BF5D75C3-C71F-1842-B2CD-450E98BEED5A}" sibTransId="{4601A8F1-004C-8840-AEEC-F90D574A90F5}"/>
    <dgm:cxn modelId="{008A8B66-E9FE-D84C-9FA1-18578E365FC6}" type="presOf" srcId="{18F979DE-7E4E-C649-9F1E-EBC675E54E20}" destId="{8272BE09-C5F6-A649-8D8D-32E4B39F8D5E}" srcOrd="0" destOrd="0" presId="urn:microsoft.com/office/officeart/2008/layout/VerticalCurvedList"/>
    <dgm:cxn modelId="{F1ED85D2-5FF0-B34E-A6CD-ACEE422F3D4B}" type="presParOf" srcId="{99ED0741-3AA8-A147-9DF8-C7CC250C8AB1}" destId="{0347A97B-9DC0-CC46-AC42-12B3DACD3F08}" srcOrd="0" destOrd="0" presId="urn:microsoft.com/office/officeart/2008/layout/VerticalCurvedList"/>
    <dgm:cxn modelId="{638E7AFE-5725-A04E-8AB3-0770D66BBA37}" type="presParOf" srcId="{0347A97B-9DC0-CC46-AC42-12B3DACD3F08}" destId="{ADEA5988-6387-FB4E-BFE4-639611817C45}" srcOrd="0" destOrd="0" presId="urn:microsoft.com/office/officeart/2008/layout/VerticalCurvedList"/>
    <dgm:cxn modelId="{85A7EE9D-9D70-D34E-9EB8-7FE9A57C11FF}" type="presParOf" srcId="{ADEA5988-6387-FB4E-BFE4-639611817C45}" destId="{AEC73442-57E4-4E49-A74A-C3F3085F8DD4}" srcOrd="0" destOrd="0" presId="urn:microsoft.com/office/officeart/2008/layout/VerticalCurvedList"/>
    <dgm:cxn modelId="{53762EFE-329C-0740-8C53-87B4B5700B46}" type="presParOf" srcId="{ADEA5988-6387-FB4E-BFE4-639611817C45}" destId="{5E1D1494-E786-7D41-BEE2-4587D0A76814}" srcOrd="1" destOrd="0" presId="urn:microsoft.com/office/officeart/2008/layout/VerticalCurvedList"/>
    <dgm:cxn modelId="{17EFEDEC-804A-1943-94D4-A1B0EA84ECC8}" type="presParOf" srcId="{ADEA5988-6387-FB4E-BFE4-639611817C45}" destId="{00E07B77-9F2C-234B-8FFD-B64989ABAC0D}" srcOrd="2" destOrd="0" presId="urn:microsoft.com/office/officeart/2008/layout/VerticalCurvedList"/>
    <dgm:cxn modelId="{483512B9-5F15-1644-A69A-E4A557F844A9}" type="presParOf" srcId="{ADEA5988-6387-FB4E-BFE4-639611817C45}" destId="{DA68E09E-7B08-AB48-9830-1E9CDA81445E}" srcOrd="3" destOrd="0" presId="urn:microsoft.com/office/officeart/2008/layout/VerticalCurvedList"/>
    <dgm:cxn modelId="{144AEE80-20DA-2949-9971-B5D409FB2CAC}" type="presParOf" srcId="{0347A97B-9DC0-CC46-AC42-12B3DACD3F08}" destId="{30D1A739-4E97-9D42-AD1A-E873B4D9E68A}" srcOrd="1" destOrd="0" presId="urn:microsoft.com/office/officeart/2008/layout/VerticalCurvedList"/>
    <dgm:cxn modelId="{216AFA57-DB2E-0544-9CD9-9F5796F9ACB5}" type="presParOf" srcId="{0347A97B-9DC0-CC46-AC42-12B3DACD3F08}" destId="{8B28E867-E854-3F4E-A837-9FAFA9C50115}" srcOrd="2" destOrd="0" presId="urn:microsoft.com/office/officeart/2008/layout/VerticalCurvedList"/>
    <dgm:cxn modelId="{5FAA72CA-310E-8445-B4AB-88E016E090B0}" type="presParOf" srcId="{8B28E867-E854-3F4E-A837-9FAFA9C50115}" destId="{21326EBE-05ED-2445-9D3F-BD46D932F984}" srcOrd="0" destOrd="0" presId="urn:microsoft.com/office/officeart/2008/layout/VerticalCurvedList"/>
    <dgm:cxn modelId="{237C8664-CD25-8B44-9CA3-20EE48D58CC8}" type="presParOf" srcId="{0347A97B-9DC0-CC46-AC42-12B3DACD3F08}" destId="{C14C4E27-3AA1-FB44-A5F5-FCB9D4D8BD73}" srcOrd="3" destOrd="0" presId="urn:microsoft.com/office/officeart/2008/layout/VerticalCurvedList"/>
    <dgm:cxn modelId="{F5FD7B65-8D49-DB42-9F27-493B41994649}" type="presParOf" srcId="{0347A97B-9DC0-CC46-AC42-12B3DACD3F08}" destId="{AC74E992-2B10-EC45-826D-C46D7ECA8A22}" srcOrd="4" destOrd="0" presId="urn:microsoft.com/office/officeart/2008/layout/VerticalCurvedList"/>
    <dgm:cxn modelId="{6E76AB6F-CD7C-7141-96D0-C2768C6765F1}" type="presParOf" srcId="{AC74E992-2B10-EC45-826D-C46D7ECA8A22}" destId="{28D6C721-1BE7-B540-AE57-F43015364A9E}" srcOrd="0" destOrd="0" presId="urn:microsoft.com/office/officeart/2008/layout/VerticalCurvedList"/>
    <dgm:cxn modelId="{D2A3D519-63DA-694C-B826-BB7620A479C3}" type="presParOf" srcId="{0347A97B-9DC0-CC46-AC42-12B3DACD3F08}" destId="{8272BE09-C5F6-A649-8D8D-32E4B39F8D5E}" srcOrd="5" destOrd="0" presId="urn:microsoft.com/office/officeart/2008/layout/VerticalCurvedList"/>
    <dgm:cxn modelId="{FC60EEBC-F16C-1746-BF5C-176C6CAEB7E3}" type="presParOf" srcId="{0347A97B-9DC0-CC46-AC42-12B3DACD3F08}" destId="{B14A57F4-17EA-364D-A3DD-60920E4E98D7}" srcOrd="6" destOrd="0" presId="urn:microsoft.com/office/officeart/2008/layout/VerticalCurvedList"/>
    <dgm:cxn modelId="{9C50D10A-AD27-E845-88C7-A9F616BD1146}" type="presParOf" srcId="{B14A57F4-17EA-364D-A3DD-60920E4E98D7}" destId="{4C51726C-4C2B-2640-8023-B95B2309EF32}"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657349-A5F3-A047-AF2A-D08C361A8131}"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1C42A728-60A7-D347-8B76-A9983EAD9A57}">
      <dgm:prSet phldrT="[Text]"/>
      <dgm:spPr/>
      <dgm:t>
        <a:bodyPr/>
        <a:lstStyle/>
        <a:p>
          <a:r>
            <a:rPr lang="en-US" dirty="0" smtClean="0"/>
            <a:t>Education Services</a:t>
          </a:r>
          <a:endParaRPr lang="en-US" dirty="0"/>
        </a:p>
      </dgm:t>
    </dgm:pt>
    <dgm:pt modelId="{B09A8F3D-9155-FB45-BA69-147FD5F6BE1F}" type="parTrans" cxnId="{DB3B8D04-AE01-0D49-AB2E-85D7100363A5}">
      <dgm:prSet/>
      <dgm:spPr/>
      <dgm:t>
        <a:bodyPr/>
        <a:lstStyle/>
        <a:p>
          <a:endParaRPr lang="en-US"/>
        </a:p>
      </dgm:t>
    </dgm:pt>
    <dgm:pt modelId="{AD5912F9-9CB5-BA4D-9DFD-886BE21339A5}" type="sibTrans" cxnId="{DB3B8D04-AE01-0D49-AB2E-85D7100363A5}">
      <dgm:prSet/>
      <dgm:spPr/>
      <dgm:t>
        <a:bodyPr/>
        <a:lstStyle/>
        <a:p>
          <a:endParaRPr lang="en-US"/>
        </a:p>
      </dgm:t>
    </dgm:pt>
    <dgm:pt modelId="{BE461ADA-3484-A34D-A65F-8E6A81B5E046}">
      <dgm:prSet phldrT="[Text]"/>
      <dgm:spPr/>
      <dgm:t>
        <a:bodyPr/>
        <a:lstStyle/>
        <a:p>
          <a:r>
            <a:rPr lang="en-US" dirty="0" smtClean="0"/>
            <a:t>Number of schools (K-12) closed vs. open</a:t>
          </a:r>
          <a:endParaRPr lang="en-US" dirty="0"/>
        </a:p>
      </dgm:t>
    </dgm:pt>
    <dgm:pt modelId="{2163445C-9233-6249-A92D-940700243C83}" type="parTrans" cxnId="{708FE95E-89C0-5B41-AEB7-F1F25138F55D}">
      <dgm:prSet/>
      <dgm:spPr/>
      <dgm:t>
        <a:bodyPr/>
        <a:lstStyle/>
        <a:p>
          <a:endParaRPr lang="en-US"/>
        </a:p>
      </dgm:t>
    </dgm:pt>
    <dgm:pt modelId="{80326C0F-DE6D-3440-AF4E-18398E2A9505}" type="sibTrans" cxnId="{708FE95E-89C0-5B41-AEB7-F1F25138F55D}">
      <dgm:prSet/>
      <dgm:spPr/>
      <dgm:t>
        <a:bodyPr/>
        <a:lstStyle/>
        <a:p>
          <a:endParaRPr lang="en-US"/>
        </a:p>
      </dgm:t>
    </dgm:pt>
    <dgm:pt modelId="{FDB79C68-D053-7540-9B31-04B099EC561A}">
      <dgm:prSet phldrT="[Text]"/>
      <dgm:spPr/>
      <dgm:t>
        <a:bodyPr/>
        <a:lstStyle/>
        <a:p>
          <a:r>
            <a:rPr lang="en-US" dirty="0" smtClean="0"/>
            <a:t>State</a:t>
          </a:r>
          <a:r>
            <a:rPr lang="en-US" baseline="0" dirty="0" smtClean="0"/>
            <a:t> college enrollment numbers</a:t>
          </a:r>
        </a:p>
      </dgm:t>
    </dgm:pt>
    <dgm:pt modelId="{CA153766-AFF0-9649-B698-0A6E2B5F354C}" type="parTrans" cxnId="{79DC1B91-917E-B948-9B41-BF36C488E827}">
      <dgm:prSet/>
      <dgm:spPr/>
      <dgm:t>
        <a:bodyPr/>
        <a:lstStyle/>
        <a:p>
          <a:endParaRPr lang="en-US"/>
        </a:p>
      </dgm:t>
    </dgm:pt>
    <dgm:pt modelId="{A785B913-CD0C-9D41-9AF9-E1AB1FA176CA}" type="sibTrans" cxnId="{79DC1B91-917E-B948-9B41-BF36C488E827}">
      <dgm:prSet/>
      <dgm:spPr/>
      <dgm:t>
        <a:bodyPr/>
        <a:lstStyle/>
        <a:p>
          <a:endParaRPr lang="en-US"/>
        </a:p>
      </dgm:t>
    </dgm:pt>
    <dgm:pt modelId="{854D5B72-0268-944C-8F4E-F15EDB86B924}">
      <dgm:prSet phldrT="[Text]"/>
      <dgm:spPr/>
      <dgm:t>
        <a:bodyPr/>
        <a:lstStyle/>
        <a:p>
          <a:r>
            <a:rPr lang="en-US" dirty="0" smtClean="0"/>
            <a:t>Government</a:t>
          </a:r>
          <a:r>
            <a:rPr lang="en-US" baseline="0" dirty="0" smtClean="0"/>
            <a:t> Services</a:t>
          </a:r>
          <a:endParaRPr lang="en-US" dirty="0"/>
        </a:p>
      </dgm:t>
    </dgm:pt>
    <dgm:pt modelId="{5158A066-182B-ED42-84DA-AB6FB440C8B3}" type="parTrans" cxnId="{8C7C58E7-FE2B-1148-992D-7A2A2F3AFF28}">
      <dgm:prSet/>
      <dgm:spPr/>
      <dgm:t>
        <a:bodyPr/>
        <a:lstStyle/>
        <a:p>
          <a:endParaRPr lang="en-US"/>
        </a:p>
      </dgm:t>
    </dgm:pt>
    <dgm:pt modelId="{5E6E07AB-080C-C647-B856-7D66988573AF}" type="sibTrans" cxnId="{8C7C58E7-FE2B-1148-992D-7A2A2F3AFF28}">
      <dgm:prSet/>
      <dgm:spPr/>
      <dgm:t>
        <a:bodyPr/>
        <a:lstStyle/>
        <a:p>
          <a:endParaRPr lang="en-US"/>
        </a:p>
      </dgm:t>
    </dgm:pt>
    <dgm:pt modelId="{9743DC5F-21A8-D844-AF31-6D1A5C2475F9}">
      <dgm:prSet phldrT="[Text]"/>
      <dgm:spPr/>
      <dgm:t>
        <a:bodyPr/>
        <a:lstStyle/>
        <a:p>
          <a:r>
            <a:rPr lang="en-US" dirty="0" smtClean="0"/>
            <a:t>Number of agency continuity of operations plan activated</a:t>
          </a:r>
        </a:p>
      </dgm:t>
    </dgm:pt>
    <dgm:pt modelId="{FA8EABB5-EC5E-8345-8F2B-849E550BF7C1}" type="parTrans" cxnId="{8148EBE5-5500-E242-83CD-6DEAB532015B}">
      <dgm:prSet/>
      <dgm:spPr/>
      <dgm:t>
        <a:bodyPr/>
        <a:lstStyle/>
        <a:p>
          <a:endParaRPr lang="en-US"/>
        </a:p>
      </dgm:t>
    </dgm:pt>
    <dgm:pt modelId="{26B9577F-D5BC-9540-8D1C-1D39E40C81FD}" type="sibTrans" cxnId="{8148EBE5-5500-E242-83CD-6DEAB532015B}">
      <dgm:prSet/>
      <dgm:spPr/>
      <dgm:t>
        <a:bodyPr/>
        <a:lstStyle/>
        <a:p>
          <a:endParaRPr lang="en-US"/>
        </a:p>
      </dgm:t>
    </dgm:pt>
    <dgm:pt modelId="{981EFA2B-C13D-2F4D-84D8-2A685C376BC1}">
      <dgm:prSet phldrT="[Text]"/>
      <dgm:spPr/>
      <dgm:t>
        <a:bodyPr/>
        <a:lstStyle/>
        <a:p>
          <a:r>
            <a:rPr lang="en-US" dirty="0" smtClean="0"/>
            <a:t>Number of</a:t>
          </a:r>
          <a:r>
            <a:rPr lang="en-US" baseline="0" dirty="0" smtClean="0"/>
            <a:t> District employees</a:t>
          </a:r>
        </a:p>
      </dgm:t>
    </dgm:pt>
    <dgm:pt modelId="{42BB2EC3-BFEC-EE44-9FFF-1F452E272A0F}" type="parTrans" cxnId="{575CA5F9-89B3-4A40-A546-782E887632E4}">
      <dgm:prSet/>
      <dgm:spPr/>
      <dgm:t>
        <a:bodyPr/>
        <a:lstStyle/>
        <a:p>
          <a:endParaRPr lang="en-US"/>
        </a:p>
      </dgm:t>
    </dgm:pt>
    <dgm:pt modelId="{B769E564-F114-7540-BBBC-C8EFCF791910}" type="sibTrans" cxnId="{575CA5F9-89B3-4A40-A546-782E887632E4}">
      <dgm:prSet/>
      <dgm:spPr/>
      <dgm:t>
        <a:bodyPr/>
        <a:lstStyle/>
        <a:p>
          <a:endParaRPr lang="en-US"/>
        </a:p>
      </dgm:t>
    </dgm:pt>
    <dgm:pt modelId="{579E92CE-AB01-EB4B-B3C6-B1E2881F673B}">
      <dgm:prSet phldrT="[Text]"/>
      <dgm:spPr/>
      <dgm:t>
        <a:bodyPr/>
        <a:lstStyle/>
        <a:p>
          <a:r>
            <a:rPr lang="en-US" dirty="0" smtClean="0"/>
            <a:t>Housing </a:t>
          </a:r>
          <a:endParaRPr lang="en-US" dirty="0"/>
        </a:p>
      </dgm:t>
    </dgm:pt>
    <dgm:pt modelId="{813424A6-EA55-3F48-9F3B-BCBB723CDAE3}" type="parTrans" cxnId="{ECD3987C-001F-284B-8E7A-DFB9797ADFF3}">
      <dgm:prSet/>
      <dgm:spPr/>
      <dgm:t>
        <a:bodyPr/>
        <a:lstStyle/>
        <a:p>
          <a:endParaRPr lang="en-US"/>
        </a:p>
      </dgm:t>
    </dgm:pt>
    <dgm:pt modelId="{4DEC265F-3876-6340-9820-46D642890315}" type="sibTrans" cxnId="{ECD3987C-001F-284B-8E7A-DFB9797ADFF3}">
      <dgm:prSet/>
      <dgm:spPr/>
      <dgm:t>
        <a:bodyPr/>
        <a:lstStyle/>
        <a:p>
          <a:endParaRPr lang="en-US"/>
        </a:p>
      </dgm:t>
    </dgm:pt>
    <dgm:pt modelId="{8913DD98-41A2-E640-ABE8-D7F631D8B611}">
      <dgm:prSet phldrT="[Text]"/>
      <dgm:spPr/>
      <dgm:t>
        <a:bodyPr/>
        <a:lstStyle/>
        <a:p>
          <a:r>
            <a:rPr lang="en-US" dirty="0" smtClean="0"/>
            <a:t>Number of displaced people by neighborhood</a:t>
          </a:r>
          <a:endParaRPr lang="en-US" dirty="0"/>
        </a:p>
      </dgm:t>
    </dgm:pt>
    <dgm:pt modelId="{978E18F3-BE9A-7A45-9276-46FBC00E882F}" type="parTrans" cxnId="{085BE618-9FB0-E841-A2AF-4E8EB18CAD0C}">
      <dgm:prSet/>
      <dgm:spPr/>
      <dgm:t>
        <a:bodyPr/>
        <a:lstStyle/>
        <a:p>
          <a:endParaRPr lang="en-US"/>
        </a:p>
      </dgm:t>
    </dgm:pt>
    <dgm:pt modelId="{CC116EBB-40B2-D449-A39A-FA8E44F6B880}" type="sibTrans" cxnId="{085BE618-9FB0-E841-A2AF-4E8EB18CAD0C}">
      <dgm:prSet/>
      <dgm:spPr/>
      <dgm:t>
        <a:bodyPr/>
        <a:lstStyle/>
        <a:p>
          <a:endParaRPr lang="en-US"/>
        </a:p>
      </dgm:t>
    </dgm:pt>
    <dgm:pt modelId="{52696B3B-C327-FF4B-966B-A230A426336A}">
      <dgm:prSet phldrT="[Text]"/>
      <dgm:spPr/>
      <dgm:t>
        <a:bodyPr/>
        <a:lstStyle/>
        <a:p>
          <a:r>
            <a:rPr lang="en-US" dirty="0" smtClean="0"/>
            <a:t>Number of housing units relocated from hazard zone</a:t>
          </a:r>
          <a:endParaRPr lang="en-US" dirty="0"/>
        </a:p>
      </dgm:t>
    </dgm:pt>
    <dgm:pt modelId="{FB118985-9D56-E641-A47A-6237F7AC7E91}" type="parTrans" cxnId="{F81F478C-0E99-4446-9827-C83E9D421FEC}">
      <dgm:prSet/>
      <dgm:spPr/>
      <dgm:t>
        <a:bodyPr/>
        <a:lstStyle/>
        <a:p>
          <a:endParaRPr lang="en-US"/>
        </a:p>
      </dgm:t>
    </dgm:pt>
    <dgm:pt modelId="{3E7C9340-A34B-8941-95F2-605928A8F036}" type="sibTrans" cxnId="{F81F478C-0E99-4446-9827-C83E9D421FEC}">
      <dgm:prSet/>
      <dgm:spPr/>
      <dgm:t>
        <a:bodyPr/>
        <a:lstStyle/>
        <a:p>
          <a:endParaRPr lang="en-US"/>
        </a:p>
      </dgm:t>
    </dgm:pt>
    <dgm:pt modelId="{4CFC08A1-FE07-194E-B0EB-74A8877C0656}" type="pres">
      <dgm:prSet presAssocID="{B2657349-A5F3-A047-AF2A-D08C361A8131}" presName="Name0" presStyleCnt="0">
        <dgm:presLayoutVars>
          <dgm:dir/>
          <dgm:animLvl val="lvl"/>
          <dgm:resizeHandles val="exact"/>
        </dgm:presLayoutVars>
      </dgm:prSet>
      <dgm:spPr/>
      <dgm:t>
        <a:bodyPr/>
        <a:lstStyle/>
        <a:p>
          <a:endParaRPr lang="en-US"/>
        </a:p>
      </dgm:t>
    </dgm:pt>
    <dgm:pt modelId="{E1A0347A-4E83-9449-AEAF-3E4DCCB38625}" type="pres">
      <dgm:prSet presAssocID="{1C42A728-60A7-D347-8B76-A9983EAD9A57}" presName="linNode" presStyleCnt="0"/>
      <dgm:spPr/>
    </dgm:pt>
    <dgm:pt modelId="{A3066416-AA2E-2448-AB06-3751D7A521B8}" type="pres">
      <dgm:prSet presAssocID="{1C42A728-60A7-D347-8B76-A9983EAD9A57}" presName="parentText" presStyleLbl="node1" presStyleIdx="0" presStyleCnt="3">
        <dgm:presLayoutVars>
          <dgm:chMax val="1"/>
          <dgm:bulletEnabled val="1"/>
        </dgm:presLayoutVars>
      </dgm:prSet>
      <dgm:spPr/>
      <dgm:t>
        <a:bodyPr/>
        <a:lstStyle/>
        <a:p>
          <a:endParaRPr lang="en-US"/>
        </a:p>
      </dgm:t>
    </dgm:pt>
    <dgm:pt modelId="{5B6C4D7C-A10C-254D-BFF1-81CA0CEBC38B}" type="pres">
      <dgm:prSet presAssocID="{1C42A728-60A7-D347-8B76-A9983EAD9A57}" presName="descendantText" presStyleLbl="alignAccFollowNode1" presStyleIdx="0" presStyleCnt="3">
        <dgm:presLayoutVars>
          <dgm:bulletEnabled val="1"/>
        </dgm:presLayoutVars>
      </dgm:prSet>
      <dgm:spPr/>
      <dgm:t>
        <a:bodyPr/>
        <a:lstStyle/>
        <a:p>
          <a:endParaRPr lang="en-US"/>
        </a:p>
      </dgm:t>
    </dgm:pt>
    <dgm:pt modelId="{F09661E1-8558-B844-A5BC-E99A7906D65D}" type="pres">
      <dgm:prSet presAssocID="{AD5912F9-9CB5-BA4D-9DFD-886BE21339A5}" presName="sp" presStyleCnt="0"/>
      <dgm:spPr/>
    </dgm:pt>
    <dgm:pt modelId="{A3EE81AA-DE62-254B-B691-20913E51B788}" type="pres">
      <dgm:prSet presAssocID="{854D5B72-0268-944C-8F4E-F15EDB86B924}" presName="linNode" presStyleCnt="0"/>
      <dgm:spPr/>
    </dgm:pt>
    <dgm:pt modelId="{72D9578A-FA5E-DE4E-83F6-A5FE430F2734}" type="pres">
      <dgm:prSet presAssocID="{854D5B72-0268-944C-8F4E-F15EDB86B924}" presName="parentText" presStyleLbl="node1" presStyleIdx="1" presStyleCnt="3">
        <dgm:presLayoutVars>
          <dgm:chMax val="1"/>
          <dgm:bulletEnabled val="1"/>
        </dgm:presLayoutVars>
      </dgm:prSet>
      <dgm:spPr/>
      <dgm:t>
        <a:bodyPr/>
        <a:lstStyle/>
        <a:p>
          <a:endParaRPr lang="en-US"/>
        </a:p>
      </dgm:t>
    </dgm:pt>
    <dgm:pt modelId="{EB2CC48B-699E-544F-80EF-37E7718996F1}" type="pres">
      <dgm:prSet presAssocID="{854D5B72-0268-944C-8F4E-F15EDB86B924}" presName="descendantText" presStyleLbl="alignAccFollowNode1" presStyleIdx="1" presStyleCnt="3">
        <dgm:presLayoutVars>
          <dgm:bulletEnabled val="1"/>
        </dgm:presLayoutVars>
      </dgm:prSet>
      <dgm:spPr/>
      <dgm:t>
        <a:bodyPr/>
        <a:lstStyle/>
        <a:p>
          <a:endParaRPr lang="en-US"/>
        </a:p>
      </dgm:t>
    </dgm:pt>
    <dgm:pt modelId="{4C5D63E9-A4F3-E24F-8603-C85BBF6D80EF}" type="pres">
      <dgm:prSet presAssocID="{5E6E07AB-080C-C647-B856-7D66988573AF}" presName="sp" presStyleCnt="0"/>
      <dgm:spPr/>
    </dgm:pt>
    <dgm:pt modelId="{739488E8-DFE2-2E40-9569-73FC36810521}" type="pres">
      <dgm:prSet presAssocID="{579E92CE-AB01-EB4B-B3C6-B1E2881F673B}" presName="linNode" presStyleCnt="0"/>
      <dgm:spPr/>
    </dgm:pt>
    <dgm:pt modelId="{48DA00B5-D13E-7140-AA5C-27B24657DFE8}" type="pres">
      <dgm:prSet presAssocID="{579E92CE-AB01-EB4B-B3C6-B1E2881F673B}" presName="parentText" presStyleLbl="node1" presStyleIdx="2" presStyleCnt="3">
        <dgm:presLayoutVars>
          <dgm:chMax val="1"/>
          <dgm:bulletEnabled val="1"/>
        </dgm:presLayoutVars>
      </dgm:prSet>
      <dgm:spPr/>
      <dgm:t>
        <a:bodyPr/>
        <a:lstStyle/>
        <a:p>
          <a:endParaRPr lang="en-US"/>
        </a:p>
      </dgm:t>
    </dgm:pt>
    <dgm:pt modelId="{988B85CD-0E67-B54F-8F5D-440F3D58C04F}" type="pres">
      <dgm:prSet presAssocID="{579E92CE-AB01-EB4B-B3C6-B1E2881F673B}" presName="descendantText" presStyleLbl="alignAccFollowNode1" presStyleIdx="2" presStyleCnt="3">
        <dgm:presLayoutVars>
          <dgm:bulletEnabled val="1"/>
        </dgm:presLayoutVars>
      </dgm:prSet>
      <dgm:spPr/>
      <dgm:t>
        <a:bodyPr/>
        <a:lstStyle/>
        <a:p>
          <a:endParaRPr lang="en-US"/>
        </a:p>
      </dgm:t>
    </dgm:pt>
  </dgm:ptLst>
  <dgm:cxnLst>
    <dgm:cxn modelId="{8AB21004-64DD-8047-A1DC-BAC9D5658544}" type="presOf" srcId="{1C42A728-60A7-D347-8B76-A9983EAD9A57}" destId="{A3066416-AA2E-2448-AB06-3751D7A521B8}" srcOrd="0" destOrd="0" presId="urn:microsoft.com/office/officeart/2005/8/layout/vList5"/>
    <dgm:cxn modelId="{154D15F2-B485-5C49-96B7-A1077415BD01}" type="presOf" srcId="{854D5B72-0268-944C-8F4E-F15EDB86B924}" destId="{72D9578A-FA5E-DE4E-83F6-A5FE430F2734}" srcOrd="0" destOrd="0" presId="urn:microsoft.com/office/officeart/2005/8/layout/vList5"/>
    <dgm:cxn modelId="{7CE86AA1-8113-6240-836C-472D88FE5AB3}" type="presOf" srcId="{981EFA2B-C13D-2F4D-84D8-2A685C376BC1}" destId="{EB2CC48B-699E-544F-80EF-37E7718996F1}" srcOrd="0" destOrd="1" presId="urn:microsoft.com/office/officeart/2005/8/layout/vList5"/>
    <dgm:cxn modelId="{F81F478C-0E99-4446-9827-C83E9D421FEC}" srcId="{579E92CE-AB01-EB4B-B3C6-B1E2881F673B}" destId="{52696B3B-C327-FF4B-966B-A230A426336A}" srcOrd="1" destOrd="0" parTransId="{FB118985-9D56-E641-A47A-6237F7AC7E91}" sibTransId="{3E7C9340-A34B-8941-95F2-605928A8F036}"/>
    <dgm:cxn modelId="{8C7C58E7-FE2B-1148-992D-7A2A2F3AFF28}" srcId="{B2657349-A5F3-A047-AF2A-D08C361A8131}" destId="{854D5B72-0268-944C-8F4E-F15EDB86B924}" srcOrd="1" destOrd="0" parTransId="{5158A066-182B-ED42-84DA-AB6FB440C8B3}" sibTransId="{5E6E07AB-080C-C647-B856-7D66988573AF}"/>
    <dgm:cxn modelId="{669B1012-9E01-A941-B29C-A879C0A471CE}" type="presOf" srcId="{8913DD98-41A2-E640-ABE8-D7F631D8B611}" destId="{988B85CD-0E67-B54F-8F5D-440F3D58C04F}" srcOrd="0" destOrd="0" presId="urn:microsoft.com/office/officeart/2005/8/layout/vList5"/>
    <dgm:cxn modelId="{B6FB161D-97D4-0045-B9D9-BDFCC96391E8}" type="presOf" srcId="{579E92CE-AB01-EB4B-B3C6-B1E2881F673B}" destId="{48DA00B5-D13E-7140-AA5C-27B24657DFE8}" srcOrd="0" destOrd="0" presId="urn:microsoft.com/office/officeart/2005/8/layout/vList5"/>
    <dgm:cxn modelId="{7EBF42B0-1B73-1349-94E7-43449B770DD8}" type="presOf" srcId="{9743DC5F-21A8-D844-AF31-6D1A5C2475F9}" destId="{EB2CC48B-699E-544F-80EF-37E7718996F1}" srcOrd="0" destOrd="0" presId="urn:microsoft.com/office/officeart/2005/8/layout/vList5"/>
    <dgm:cxn modelId="{9F3101EE-38F6-6F43-820A-55B8396D2DA1}" type="presOf" srcId="{52696B3B-C327-FF4B-966B-A230A426336A}" destId="{988B85CD-0E67-B54F-8F5D-440F3D58C04F}" srcOrd="0" destOrd="1" presId="urn:microsoft.com/office/officeart/2005/8/layout/vList5"/>
    <dgm:cxn modelId="{708FE95E-89C0-5B41-AEB7-F1F25138F55D}" srcId="{1C42A728-60A7-D347-8B76-A9983EAD9A57}" destId="{BE461ADA-3484-A34D-A65F-8E6A81B5E046}" srcOrd="0" destOrd="0" parTransId="{2163445C-9233-6249-A92D-940700243C83}" sibTransId="{80326C0F-DE6D-3440-AF4E-18398E2A9505}"/>
    <dgm:cxn modelId="{575CA5F9-89B3-4A40-A546-782E887632E4}" srcId="{854D5B72-0268-944C-8F4E-F15EDB86B924}" destId="{981EFA2B-C13D-2F4D-84D8-2A685C376BC1}" srcOrd="1" destOrd="0" parTransId="{42BB2EC3-BFEC-EE44-9FFF-1F452E272A0F}" sibTransId="{B769E564-F114-7540-BBBC-C8EFCF791910}"/>
    <dgm:cxn modelId="{01E57DB1-D110-4641-9124-888815438386}" type="presOf" srcId="{B2657349-A5F3-A047-AF2A-D08C361A8131}" destId="{4CFC08A1-FE07-194E-B0EB-74A8877C0656}" srcOrd="0" destOrd="0" presId="urn:microsoft.com/office/officeart/2005/8/layout/vList5"/>
    <dgm:cxn modelId="{085BE618-9FB0-E841-A2AF-4E8EB18CAD0C}" srcId="{579E92CE-AB01-EB4B-B3C6-B1E2881F673B}" destId="{8913DD98-41A2-E640-ABE8-D7F631D8B611}" srcOrd="0" destOrd="0" parTransId="{978E18F3-BE9A-7A45-9276-46FBC00E882F}" sibTransId="{CC116EBB-40B2-D449-A39A-FA8E44F6B880}"/>
    <dgm:cxn modelId="{9EC60314-A5C7-F64C-A187-7F6720087B65}" type="presOf" srcId="{FDB79C68-D053-7540-9B31-04B099EC561A}" destId="{5B6C4D7C-A10C-254D-BFF1-81CA0CEBC38B}" srcOrd="0" destOrd="1" presId="urn:microsoft.com/office/officeart/2005/8/layout/vList5"/>
    <dgm:cxn modelId="{ECD3987C-001F-284B-8E7A-DFB9797ADFF3}" srcId="{B2657349-A5F3-A047-AF2A-D08C361A8131}" destId="{579E92CE-AB01-EB4B-B3C6-B1E2881F673B}" srcOrd="2" destOrd="0" parTransId="{813424A6-EA55-3F48-9F3B-BCBB723CDAE3}" sibTransId="{4DEC265F-3876-6340-9820-46D642890315}"/>
    <dgm:cxn modelId="{8148EBE5-5500-E242-83CD-6DEAB532015B}" srcId="{854D5B72-0268-944C-8F4E-F15EDB86B924}" destId="{9743DC5F-21A8-D844-AF31-6D1A5C2475F9}" srcOrd="0" destOrd="0" parTransId="{FA8EABB5-EC5E-8345-8F2B-849E550BF7C1}" sibTransId="{26B9577F-D5BC-9540-8D1C-1D39E40C81FD}"/>
    <dgm:cxn modelId="{CF2264C3-1780-134E-8E0C-AA3FF9AA0A52}" type="presOf" srcId="{BE461ADA-3484-A34D-A65F-8E6A81B5E046}" destId="{5B6C4D7C-A10C-254D-BFF1-81CA0CEBC38B}" srcOrd="0" destOrd="0" presId="urn:microsoft.com/office/officeart/2005/8/layout/vList5"/>
    <dgm:cxn modelId="{DB3B8D04-AE01-0D49-AB2E-85D7100363A5}" srcId="{B2657349-A5F3-A047-AF2A-D08C361A8131}" destId="{1C42A728-60A7-D347-8B76-A9983EAD9A57}" srcOrd="0" destOrd="0" parTransId="{B09A8F3D-9155-FB45-BA69-147FD5F6BE1F}" sibTransId="{AD5912F9-9CB5-BA4D-9DFD-886BE21339A5}"/>
    <dgm:cxn modelId="{79DC1B91-917E-B948-9B41-BF36C488E827}" srcId="{1C42A728-60A7-D347-8B76-A9983EAD9A57}" destId="{FDB79C68-D053-7540-9B31-04B099EC561A}" srcOrd="1" destOrd="0" parTransId="{CA153766-AFF0-9649-B698-0A6E2B5F354C}" sibTransId="{A785B913-CD0C-9D41-9AF9-E1AB1FA176CA}"/>
    <dgm:cxn modelId="{9DB46272-EBC7-9D45-AA05-60F155055EA4}" type="presParOf" srcId="{4CFC08A1-FE07-194E-B0EB-74A8877C0656}" destId="{E1A0347A-4E83-9449-AEAF-3E4DCCB38625}" srcOrd="0" destOrd="0" presId="urn:microsoft.com/office/officeart/2005/8/layout/vList5"/>
    <dgm:cxn modelId="{C67611F2-C474-424F-AD29-D2468753422C}" type="presParOf" srcId="{E1A0347A-4E83-9449-AEAF-3E4DCCB38625}" destId="{A3066416-AA2E-2448-AB06-3751D7A521B8}" srcOrd="0" destOrd="0" presId="urn:microsoft.com/office/officeart/2005/8/layout/vList5"/>
    <dgm:cxn modelId="{E4816AB4-D695-8742-B221-2CC93975E8A5}" type="presParOf" srcId="{E1A0347A-4E83-9449-AEAF-3E4DCCB38625}" destId="{5B6C4D7C-A10C-254D-BFF1-81CA0CEBC38B}" srcOrd="1" destOrd="0" presId="urn:microsoft.com/office/officeart/2005/8/layout/vList5"/>
    <dgm:cxn modelId="{1468D475-E965-0A41-96A7-F47D40CAF57A}" type="presParOf" srcId="{4CFC08A1-FE07-194E-B0EB-74A8877C0656}" destId="{F09661E1-8558-B844-A5BC-E99A7906D65D}" srcOrd="1" destOrd="0" presId="urn:microsoft.com/office/officeart/2005/8/layout/vList5"/>
    <dgm:cxn modelId="{D8B177AF-1BA5-CA4E-808F-999CEE4198F8}" type="presParOf" srcId="{4CFC08A1-FE07-194E-B0EB-74A8877C0656}" destId="{A3EE81AA-DE62-254B-B691-20913E51B788}" srcOrd="2" destOrd="0" presId="urn:microsoft.com/office/officeart/2005/8/layout/vList5"/>
    <dgm:cxn modelId="{C612A8DD-516E-634E-B2D9-1F442943938A}" type="presParOf" srcId="{A3EE81AA-DE62-254B-B691-20913E51B788}" destId="{72D9578A-FA5E-DE4E-83F6-A5FE430F2734}" srcOrd="0" destOrd="0" presId="urn:microsoft.com/office/officeart/2005/8/layout/vList5"/>
    <dgm:cxn modelId="{8DC9FC29-2FC4-2D42-85DC-12D81F8C3947}" type="presParOf" srcId="{A3EE81AA-DE62-254B-B691-20913E51B788}" destId="{EB2CC48B-699E-544F-80EF-37E7718996F1}" srcOrd="1" destOrd="0" presId="urn:microsoft.com/office/officeart/2005/8/layout/vList5"/>
    <dgm:cxn modelId="{664B22D8-BF71-0C49-A2F8-5FADB9748142}" type="presParOf" srcId="{4CFC08A1-FE07-194E-B0EB-74A8877C0656}" destId="{4C5D63E9-A4F3-E24F-8603-C85BBF6D80EF}" srcOrd="3" destOrd="0" presId="urn:microsoft.com/office/officeart/2005/8/layout/vList5"/>
    <dgm:cxn modelId="{E1761EC5-A652-104A-B76F-66BBFE884004}" type="presParOf" srcId="{4CFC08A1-FE07-194E-B0EB-74A8877C0656}" destId="{739488E8-DFE2-2E40-9569-73FC36810521}" srcOrd="4" destOrd="0" presId="urn:microsoft.com/office/officeart/2005/8/layout/vList5"/>
    <dgm:cxn modelId="{36A237A9-9064-E349-BDE3-2AD1E5096E0C}" type="presParOf" srcId="{739488E8-DFE2-2E40-9569-73FC36810521}" destId="{48DA00B5-D13E-7140-AA5C-27B24657DFE8}" srcOrd="0" destOrd="0" presId="urn:microsoft.com/office/officeart/2005/8/layout/vList5"/>
    <dgm:cxn modelId="{DFE7E523-5B3D-7443-9204-3217C1ECA163}" type="presParOf" srcId="{739488E8-DFE2-2E40-9569-73FC36810521}" destId="{988B85CD-0E67-B54F-8F5D-440F3D58C04F}"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1D1494-E786-7D41-BEE2-4587D0A76814}">
      <dsp:nvSpPr>
        <dsp:cNvPr id="0" name=""/>
        <dsp:cNvSpPr/>
      </dsp:nvSpPr>
      <dsp:spPr>
        <a:xfrm>
          <a:off x="-6125176" y="-937410"/>
          <a:ext cx="7293488" cy="7293488"/>
        </a:xfrm>
        <a:prstGeom prst="blockArc">
          <a:avLst>
            <a:gd name="adj1" fmla="val 18900000"/>
            <a:gd name="adj2" fmla="val 2700000"/>
            <a:gd name="adj3" fmla="val 296"/>
          </a:avLst>
        </a:pr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D1A739-4E97-9D42-AD1A-E873B4D9E68A}">
      <dsp:nvSpPr>
        <dsp:cNvPr id="0" name=""/>
        <dsp:cNvSpPr/>
      </dsp:nvSpPr>
      <dsp:spPr>
        <a:xfrm>
          <a:off x="752110" y="541866"/>
          <a:ext cx="9313206" cy="1083733"/>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Communities are complex interdependent systems and following a disaster, it is critical to measure and monitor how well a community is recovering from a disaster over time. </a:t>
          </a:r>
          <a:endParaRPr lang="en-US" sz="2300" kern="1200" dirty="0"/>
        </a:p>
      </dsp:txBody>
      <dsp:txXfrm>
        <a:off x="752110" y="541866"/>
        <a:ext cx="9313206" cy="1083733"/>
      </dsp:txXfrm>
    </dsp:sp>
    <dsp:sp modelId="{21326EBE-05ED-2445-9D3F-BD46D932F984}">
      <dsp:nvSpPr>
        <dsp:cNvPr id="0" name=""/>
        <dsp:cNvSpPr/>
      </dsp:nvSpPr>
      <dsp:spPr>
        <a:xfrm>
          <a:off x="74777" y="406400"/>
          <a:ext cx="1354666" cy="1354666"/>
        </a:xfrm>
        <a:prstGeom prst="ellipse">
          <a:avLst/>
        </a:prstGeom>
        <a:blipFill rotWithShape="0">
          <a:blip xmlns:r="http://schemas.openxmlformats.org/officeDocument/2006/relationships" r:embed="rId1"/>
          <a:stretch>
            <a:fillRect/>
          </a:stretch>
        </a:blip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14C4E27-3AA1-FB44-A5F5-FCB9D4D8BD73}">
      <dsp:nvSpPr>
        <dsp:cNvPr id="0" name=""/>
        <dsp:cNvSpPr/>
      </dsp:nvSpPr>
      <dsp:spPr>
        <a:xfrm>
          <a:off x="1146048" y="2167466"/>
          <a:ext cx="8919269" cy="1083733"/>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The recovery process is informed by measuring baseline data against agreed upon recovery goals and targets. </a:t>
          </a:r>
          <a:endParaRPr lang="en-US" sz="2300" kern="1200" dirty="0"/>
        </a:p>
      </dsp:txBody>
      <dsp:txXfrm>
        <a:off x="1146048" y="2167466"/>
        <a:ext cx="8919269" cy="1083733"/>
      </dsp:txXfrm>
    </dsp:sp>
    <dsp:sp modelId="{28D6C721-1BE7-B540-AE57-F43015364A9E}">
      <dsp:nvSpPr>
        <dsp:cNvPr id="0" name=""/>
        <dsp:cNvSpPr/>
      </dsp:nvSpPr>
      <dsp:spPr>
        <a:xfrm>
          <a:off x="468714" y="2032000"/>
          <a:ext cx="1354666" cy="1354666"/>
        </a:xfrm>
        <a:prstGeom prst="ellipse">
          <a:avLst/>
        </a:prstGeom>
        <a:blipFill rotWithShape="0">
          <a:blip xmlns:r="http://schemas.openxmlformats.org/officeDocument/2006/relationships" r:embed="rId2"/>
          <a:stretch>
            <a:fillRect/>
          </a:stretch>
        </a:blip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72BE09-C5F6-A649-8D8D-32E4B39F8D5E}">
      <dsp:nvSpPr>
        <dsp:cNvPr id="0" name=""/>
        <dsp:cNvSpPr/>
      </dsp:nvSpPr>
      <dsp:spPr>
        <a:xfrm>
          <a:off x="752110" y="3793066"/>
          <a:ext cx="9313206" cy="1083733"/>
        </a:xfrm>
        <a:prstGeom prst="rect">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Recovery measures can be developed that are flexible, easy to assess, cost- effective, and useful for decision making in operations, policy, or during pre-disaster planning. </a:t>
          </a:r>
          <a:endParaRPr lang="en-US" sz="2300" kern="1200" dirty="0"/>
        </a:p>
      </dsp:txBody>
      <dsp:txXfrm>
        <a:off x="752110" y="3793066"/>
        <a:ext cx="9313206" cy="1083733"/>
      </dsp:txXfrm>
    </dsp:sp>
    <dsp:sp modelId="{4C51726C-4C2B-2640-8023-B95B2309EF32}">
      <dsp:nvSpPr>
        <dsp:cNvPr id="0" name=""/>
        <dsp:cNvSpPr/>
      </dsp:nvSpPr>
      <dsp:spPr>
        <a:xfrm>
          <a:off x="74777" y="3657600"/>
          <a:ext cx="1354666" cy="1354666"/>
        </a:xfrm>
        <a:prstGeom prst="ellipse">
          <a:avLst/>
        </a:prstGeom>
        <a:blipFill rotWithShape="0">
          <a:blip xmlns:r="http://schemas.openxmlformats.org/officeDocument/2006/relationships" r:embed="rId3"/>
          <a:stretch>
            <a:fillRect/>
          </a:stretch>
        </a:blip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DFA14-56CB-A647-B6AF-AAB885BE5446}" type="datetimeFigureOut">
              <a:rPr lang="en-US" smtClean="0"/>
              <a:pPr/>
              <a:t>3/31/2016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076AD-3636-794F-91F9-EDE3C1496EA6}" type="slidenum">
              <a:rPr lang="en-US" smtClean="0"/>
              <a:pPr/>
              <a:t>‹#›</a:t>
            </a:fld>
            <a:endParaRPr lang="en-US"/>
          </a:p>
        </p:txBody>
      </p:sp>
    </p:spTree>
    <p:extLst>
      <p:ext uri="{BB962C8B-B14F-4D97-AF65-F5344CB8AC3E}">
        <p14:creationId xmlns:p14="http://schemas.microsoft.com/office/powerpoint/2010/main" xmlns="" val="4285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advancedlifeskills.com/blog/7-ways-to-look-at-money-differentl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3</a:t>
            </a:fld>
            <a:endParaRPr lang="en-US"/>
          </a:p>
        </p:txBody>
      </p:sp>
    </p:spTree>
    <p:extLst>
      <p:ext uri="{BB962C8B-B14F-4D97-AF65-F5344CB8AC3E}">
        <p14:creationId xmlns:p14="http://schemas.microsoft.com/office/powerpoint/2010/main" xmlns="" val="87033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29</a:t>
            </a:fld>
            <a:endParaRPr lang="en-US"/>
          </a:p>
        </p:txBody>
      </p:sp>
    </p:spTree>
    <p:extLst>
      <p:ext uri="{BB962C8B-B14F-4D97-AF65-F5344CB8AC3E}">
        <p14:creationId xmlns:p14="http://schemas.microsoft.com/office/powerpoint/2010/main" xmlns="" val="76626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to designing indicators linked</a:t>
            </a:r>
            <a:r>
              <a:rPr lang="en-US" baseline="0" dirty="0" smtClean="0"/>
              <a:t> to recovery goals, targets, down to the individual project level is to determine how change can be measured in an understandable manner with data that can be collected using already established mechanisms. </a:t>
            </a:r>
          </a:p>
          <a:p>
            <a:endParaRPr lang="en-US" baseline="0" dirty="0" smtClean="0"/>
          </a:p>
          <a:p>
            <a:r>
              <a:rPr lang="en-US" baseline="0" dirty="0" smtClean="0"/>
              <a:t>Recovery indicators should be selected from data sets that are already collected in a pre-disaster environment. </a:t>
            </a:r>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30</a:t>
            </a:fld>
            <a:endParaRPr lang="en-US"/>
          </a:p>
        </p:txBody>
      </p:sp>
    </p:spTree>
    <p:extLst>
      <p:ext uri="{BB962C8B-B14F-4D97-AF65-F5344CB8AC3E}">
        <p14:creationId xmlns:p14="http://schemas.microsoft.com/office/powerpoint/2010/main" xmlns="" val="339956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Recovery indicators can</a:t>
            </a:r>
            <a:r>
              <a:rPr lang="en-US" baseline="0" dirty="0" smtClean="0"/>
              <a:t> be organized by recovery support function and linked goals/targets/projects.</a:t>
            </a:r>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31</a:t>
            </a:fld>
            <a:endParaRPr lang="en-US"/>
          </a:p>
        </p:txBody>
      </p:sp>
    </p:spTree>
    <p:extLst>
      <p:ext uri="{BB962C8B-B14F-4D97-AF65-F5344CB8AC3E}">
        <p14:creationId xmlns:p14="http://schemas.microsoft.com/office/powerpoint/2010/main" xmlns="" val="289921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32</a:t>
            </a:fld>
            <a:endParaRPr lang="en-US"/>
          </a:p>
        </p:txBody>
      </p:sp>
    </p:spTree>
    <p:extLst>
      <p:ext uri="{BB962C8B-B14F-4D97-AF65-F5344CB8AC3E}">
        <p14:creationId xmlns:p14="http://schemas.microsoft.com/office/powerpoint/2010/main" xmlns="" val="110127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33</a:t>
            </a:fld>
            <a:endParaRPr lang="en-US"/>
          </a:p>
        </p:txBody>
      </p:sp>
    </p:spTree>
    <p:extLst>
      <p:ext uri="{BB962C8B-B14F-4D97-AF65-F5344CB8AC3E}">
        <p14:creationId xmlns:p14="http://schemas.microsoft.com/office/powerpoint/2010/main" xmlns="" val="1154552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35</a:t>
            </a:fld>
            <a:endParaRPr lang="en-US"/>
          </a:p>
        </p:txBody>
      </p:sp>
    </p:spTree>
    <p:extLst>
      <p:ext uri="{BB962C8B-B14F-4D97-AF65-F5344CB8AC3E}">
        <p14:creationId xmlns:p14="http://schemas.microsoft.com/office/powerpoint/2010/main" xmlns="" val="199243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is not a prescriptive Recovery Plan; rather, it is an overview of the strategy for providing integrated federal assistance in support to the District.</a:t>
            </a:r>
          </a:p>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8</a:t>
            </a:fld>
            <a:endParaRPr lang="en-US"/>
          </a:p>
        </p:txBody>
      </p:sp>
    </p:spTree>
    <p:extLst>
      <p:ext uri="{BB962C8B-B14F-4D97-AF65-F5344CB8AC3E}">
        <p14:creationId xmlns:p14="http://schemas.microsoft.com/office/powerpoint/2010/main" xmlns="" val="65012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13</a:t>
            </a:fld>
            <a:endParaRPr lang="en-US"/>
          </a:p>
        </p:txBody>
      </p:sp>
    </p:spTree>
    <p:extLst>
      <p:ext uri="{BB962C8B-B14F-4D97-AF65-F5344CB8AC3E}">
        <p14:creationId xmlns:p14="http://schemas.microsoft.com/office/powerpoint/2010/main" xmlns="" val="39085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17</a:t>
            </a:fld>
            <a:endParaRPr lang="en-US"/>
          </a:p>
        </p:txBody>
      </p:sp>
    </p:spTree>
    <p:extLst>
      <p:ext uri="{BB962C8B-B14F-4D97-AF65-F5344CB8AC3E}">
        <p14:creationId xmlns:p14="http://schemas.microsoft.com/office/powerpoint/2010/main" xmlns="" val="96360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22</a:t>
            </a:fld>
            <a:endParaRPr lang="en-US"/>
          </a:p>
        </p:txBody>
      </p:sp>
    </p:spTree>
    <p:extLst>
      <p:ext uri="{BB962C8B-B14F-4D97-AF65-F5344CB8AC3E}">
        <p14:creationId xmlns:p14="http://schemas.microsoft.com/office/powerpoint/2010/main" xmlns="" val="187635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23</a:t>
            </a:fld>
            <a:endParaRPr lang="en-US"/>
          </a:p>
        </p:txBody>
      </p:sp>
    </p:spTree>
    <p:extLst>
      <p:ext uri="{BB962C8B-B14F-4D97-AF65-F5344CB8AC3E}">
        <p14:creationId xmlns:p14="http://schemas.microsoft.com/office/powerpoint/2010/main" xmlns="" val="92751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audience:</a:t>
            </a:r>
            <a:r>
              <a:rPr lang="en-US" baseline="0" dirty="0" smtClean="0"/>
              <a:t> </a:t>
            </a:r>
            <a:r>
              <a:rPr lang="en-US" dirty="0" smtClean="0"/>
              <a:t>What does success</a:t>
            </a:r>
            <a:r>
              <a:rPr lang="en-US" baseline="0" dirty="0" smtClean="0"/>
              <a:t> mean to you? </a:t>
            </a:r>
          </a:p>
          <a:p>
            <a:endParaRPr lang="en-US" baseline="0" dirty="0" smtClean="0"/>
          </a:p>
          <a:p>
            <a:r>
              <a:rPr lang="en-US" baseline="0" dirty="0" smtClean="0"/>
              <a:t>[Collect 3 – 4 responses from the audience]</a:t>
            </a:r>
          </a:p>
          <a:p>
            <a:endParaRPr lang="en-US" baseline="0" dirty="0" smtClean="0"/>
          </a:p>
          <a:p>
            <a:r>
              <a:rPr lang="en-US" sz="1200" kern="1200" dirty="0" smtClean="0">
                <a:solidFill>
                  <a:schemeClr val="tx1"/>
                </a:solidFill>
                <a:latin typeface="+mn-lt"/>
                <a:ea typeface="+mn-ea"/>
                <a:cs typeface="+mn-cs"/>
              </a:rPr>
              <a:t>People measure success in many different ways and on many different levels.  When setting goals in life,</a:t>
            </a:r>
            <a:r>
              <a:rPr lang="en-US" sz="1200" kern="1200" baseline="0" dirty="0" smtClean="0">
                <a:solidFill>
                  <a:schemeClr val="tx1"/>
                </a:solidFill>
                <a:latin typeface="+mn-lt"/>
                <a:ea typeface="+mn-ea"/>
                <a:cs typeface="+mn-cs"/>
              </a:rPr>
              <a:t> work, or in a post disaster recovery environment</a:t>
            </a:r>
            <a:r>
              <a:rPr lang="en-US" sz="1200" kern="1200" dirty="0" smtClean="0">
                <a:solidFill>
                  <a:schemeClr val="tx1"/>
                </a:solidFill>
                <a:latin typeface="+mn-lt"/>
                <a:ea typeface="+mn-ea"/>
                <a:cs typeface="+mn-cs"/>
              </a:rPr>
              <a:t>, it’s important that we identify what success means to us personally, so that when we succeed we will know 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example, most people measure success in business according to their income; however this may not be an accurate assessment.  If your business efforts provide a substantial </a:t>
            </a:r>
            <a:r>
              <a:rPr lang="en-US" sz="1200" kern="1200" baseline="0" dirty="0" smtClean="0">
                <a:solidFill>
                  <a:schemeClr val="tx1"/>
                </a:solidFill>
                <a:latin typeface="+mn-lt"/>
                <a:ea typeface="+mn-ea"/>
                <a:cs typeface="+mn-cs"/>
              </a:rPr>
              <a:t>monetary reward but you don</a:t>
            </a:r>
            <a:r>
              <a:rPr lang="uk-UA" sz="1200" kern="1200" baseline="0" dirty="0" smtClean="0">
                <a:solidFill>
                  <a:schemeClr val="tx1"/>
                </a:solidFill>
                <a:latin typeface="+mn-lt"/>
                <a:ea typeface="+mn-ea"/>
                <a:cs typeface="+mn-cs"/>
                <a:hlinkClick r:id="rId3"/>
              </a:rPr>
              <a:t>’</a:t>
            </a:r>
            <a:r>
              <a:rPr lang="en-US" sz="1200" kern="1200" baseline="0" dirty="0" smtClean="0">
                <a:solidFill>
                  <a:schemeClr val="tx1"/>
                </a:solidFill>
                <a:latin typeface="+mn-lt"/>
                <a:ea typeface="+mn-ea"/>
                <a:cs typeface="+mn-cs"/>
              </a:rPr>
              <a:t>t enjoy what you do, can this really be called success?</a:t>
            </a:r>
            <a:endParaRPr lang="en-US" sz="1200" kern="1200" baseline="0" dirty="0" smtClean="0">
              <a:solidFill>
                <a:schemeClr val="tx1"/>
              </a:solidFill>
              <a:latin typeface="+mn-lt"/>
              <a:ea typeface="+mn-ea"/>
              <a:cs typeface="+mn-cs"/>
              <a:hlinkClick r:id="rId3"/>
            </a:endParaRPr>
          </a:p>
          <a:p>
            <a:endParaRPr lang="en-US" sz="1200" u="non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on the other hand, we were measuring financial success then income would be an accurate indicator.   Knowing what you expect from your business in advance gives you a way to measure success and to gauge your progress.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26</a:t>
            </a:fld>
            <a:endParaRPr lang="en-US"/>
          </a:p>
        </p:txBody>
      </p:sp>
    </p:spTree>
    <p:extLst>
      <p:ext uri="{BB962C8B-B14F-4D97-AF65-F5344CB8AC3E}">
        <p14:creationId xmlns:p14="http://schemas.microsoft.com/office/powerpoint/2010/main" xmlns="" val="161450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a:t>
            </a:r>
            <a:r>
              <a:rPr lang="en-US" baseline="0" dirty="0" smtClean="0"/>
              <a:t> of identifying recovery metrics that are customized for a community’s setting, context, and values is a challenge but can be overcome. </a:t>
            </a:r>
            <a:endParaRPr lang="en-US"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27</a:t>
            </a:fld>
            <a:endParaRPr lang="en-US"/>
          </a:p>
        </p:txBody>
      </p:sp>
    </p:spTree>
    <p:extLst>
      <p:ext uri="{BB962C8B-B14F-4D97-AF65-F5344CB8AC3E}">
        <p14:creationId xmlns:p14="http://schemas.microsoft.com/office/powerpoint/2010/main" xmlns="" val="115315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Recovery metrics to measure recovery success should use</a:t>
            </a:r>
            <a:r>
              <a:rPr lang="en-US" sz="1200" baseline="0" dirty="0" smtClean="0"/>
              <a:t> baseline data that is captured and track BEFORE a disaster strikes. [Ask the audience] Why before a disaster? Answer: To be able to measure the delta or change in the data set. </a:t>
            </a:r>
          </a:p>
          <a:p>
            <a:endParaRPr lang="en-US" sz="1200" baseline="0"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Your communities planning team can identify of a robust set of recovery indicators, with quantifiable metrics for assessing the effectiveness of recovery efforts</a:t>
            </a:r>
            <a:r>
              <a:rPr lang="en-US" sz="1200" b="0" kern="1200" baseline="0" dirty="0" smtClean="0">
                <a:solidFill>
                  <a:schemeClr val="tx1"/>
                </a:solidFill>
                <a:effectLst/>
                <a:latin typeface="+mn-lt"/>
                <a:ea typeface="+mn-ea"/>
                <a:cs typeface="+mn-cs"/>
              </a:rPr>
              <a:t>. We will talk more about this in just a little while. </a:t>
            </a:r>
            <a:endParaRPr lang="en-US" dirty="0" smtClean="0"/>
          </a:p>
          <a:p>
            <a:endParaRPr lang="en-US" sz="1200" dirty="0"/>
          </a:p>
        </p:txBody>
      </p:sp>
      <p:sp>
        <p:nvSpPr>
          <p:cNvPr id="4" name="Slide Number Placeholder 3"/>
          <p:cNvSpPr>
            <a:spLocks noGrp="1"/>
          </p:cNvSpPr>
          <p:nvPr>
            <p:ph type="sldNum" sz="quarter" idx="10"/>
          </p:nvPr>
        </p:nvSpPr>
        <p:spPr/>
        <p:txBody>
          <a:bodyPr/>
          <a:lstStyle/>
          <a:p>
            <a:fld id="{21C076AD-3636-794F-91F9-EDE3C1496EA6}" type="slidenum">
              <a:rPr lang="en-US" smtClean="0"/>
              <a:pPr/>
              <a:t>28</a:t>
            </a:fld>
            <a:endParaRPr lang="en-US"/>
          </a:p>
        </p:txBody>
      </p:sp>
    </p:spTree>
    <p:extLst>
      <p:ext uri="{BB962C8B-B14F-4D97-AF65-F5344CB8AC3E}">
        <p14:creationId xmlns:p14="http://schemas.microsoft.com/office/powerpoint/2010/main" xmlns="" val="1894914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CD19FB2-3AAB-4D03-B13A-2960828C78E3}" type="datetimeFigureOut">
              <a:rPr lang="en-US" smtClean="0"/>
              <a:pPr/>
              <a:t>3/31/2016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310943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pPr/>
              <a:t>3/31/2016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903924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13159059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32089729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824116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4304147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7367521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30387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777883669"/>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93999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64374656"/>
      </p:ext>
    </p:extLst>
  </p:cSld>
  <p:clrMapOvr>
    <a:masterClrMapping/>
  </p:clrMapOvr>
  <p:extLst>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pPr/>
              <a:t>3/31/2016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01177749"/>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pPr/>
              <a:t>3/31/2016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55167065"/>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pPr/>
              <a:t>3/31/2016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7290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7884882-FB12-4BC8-9960-9AD8104D7FAE}" type="datetimeFigureOut">
              <a:rPr lang="en-US" smtClean="0"/>
              <a:pPr/>
              <a:t>3/31/2016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828832558"/>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pPr/>
              <a:t>3/31/2016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55362795"/>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pPr/>
              <a:t>3/31/2016</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21016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1CF1133-3259-4C45-BABA-5B62D9C6F78D}" type="datetimeFigureOut">
              <a:rPr lang="en-US" smtClean="0"/>
              <a:pPr/>
              <a:t>3/31/2016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26868625"/>
      </p:ext>
    </p:extLst>
  </p:cSld>
  <p:clrMap bg1="dk1" tx1="lt1" bg2="dk2"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 id="2147484378"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Insights into post disaster recovery planning</a:t>
            </a:r>
            <a:endParaRPr lang="en-US" dirty="0"/>
          </a:p>
        </p:txBody>
      </p:sp>
      <p:sp>
        <p:nvSpPr>
          <p:cNvPr id="3" name="Subtitle 2"/>
          <p:cNvSpPr>
            <a:spLocks noGrp="1"/>
          </p:cNvSpPr>
          <p:nvPr>
            <p:ph type="subTitle" idx="1"/>
          </p:nvPr>
        </p:nvSpPr>
        <p:spPr/>
        <p:txBody>
          <a:bodyPr/>
          <a:lstStyle/>
          <a:p>
            <a:r>
              <a:rPr lang="en-US" dirty="0" smtClean="0"/>
              <a:t>A systems approach</a:t>
            </a:r>
            <a:endParaRPr lang="en-US" dirty="0"/>
          </a:p>
        </p:txBody>
      </p:sp>
    </p:spTree>
    <p:extLst>
      <p:ext uri="{BB962C8B-B14F-4D97-AF65-F5344CB8AC3E}">
        <p14:creationId xmlns:p14="http://schemas.microsoft.com/office/powerpoint/2010/main" xmlns="" val="1383092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support strategy cont. </a:t>
            </a:r>
            <a:endParaRPr lang="en-US" dirty="0"/>
          </a:p>
        </p:txBody>
      </p:sp>
      <p:sp>
        <p:nvSpPr>
          <p:cNvPr id="3" name="Content Placeholder 2"/>
          <p:cNvSpPr>
            <a:spLocks noGrp="1"/>
          </p:cNvSpPr>
          <p:nvPr>
            <p:ph idx="1"/>
          </p:nvPr>
        </p:nvSpPr>
        <p:spPr>
          <a:xfrm>
            <a:off x="685801" y="1897380"/>
            <a:ext cx="10447019" cy="4732019"/>
          </a:xfrm>
        </p:spPr>
        <p:txBody>
          <a:bodyPr>
            <a:noAutofit/>
          </a:bodyPr>
          <a:lstStyle/>
          <a:p>
            <a:r>
              <a:rPr lang="en-US" sz="2600" dirty="0" smtClean="0"/>
              <a:t>Typically one RSS is developed </a:t>
            </a:r>
            <a:r>
              <a:rPr lang="en-US" sz="2600" dirty="0"/>
              <a:t>for each </a:t>
            </a:r>
            <a:r>
              <a:rPr lang="en-US" sz="2600" dirty="0" smtClean="0"/>
              <a:t>jurisdiction requiring </a:t>
            </a:r>
            <a:r>
              <a:rPr lang="en-US" sz="2600" dirty="0"/>
              <a:t>recovery activities in a joint effort between the </a:t>
            </a:r>
            <a:r>
              <a:rPr lang="en-US" sz="2600" dirty="0" smtClean="0"/>
              <a:t>impacted jurisdiction and the applicable FEMA Region. </a:t>
            </a:r>
            <a:endParaRPr lang="en-US" sz="2600" dirty="0"/>
          </a:p>
          <a:p>
            <a:r>
              <a:rPr lang="en-US" sz="2600" dirty="0"/>
              <a:t>Developing a single RSS will ensure that the multitude of simultaneously occurring recovery projects led by the </a:t>
            </a:r>
            <a:r>
              <a:rPr lang="en-US" sz="2600" dirty="0" smtClean="0"/>
              <a:t>impacted jurisdiction, </a:t>
            </a:r>
            <a:r>
              <a:rPr lang="en-US" sz="2600" dirty="0"/>
              <a:t>including those supported with federal resources, are integrated and streamlined. </a:t>
            </a:r>
          </a:p>
          <a:p>
            <a:r>
              <a:rPr lang="en-US" sz="2600" dirty="0" smtClean="0"/>
              <a:t>The community should set </a:t>
            </a:r>
            <a:r>
              <a:rPr lang="en-US" sz="2600" dirty="0"/>
              <a:t>the overall recovery vision; </a:t>
            </a:r>
            <a:r>
              <a:rPr lang="en-US" sz="2600"/>
              <a:t>the </a:t>
            </a:r>
            <a:r>
              <a:rPr lang="en-US" sz="2600" smtClean="0"/>
              <a:t>SDRC/LDRM </a:t>
            </a:r>
            <a:r>
              <a:rPr lang="en-US" sz="2600" dirty="0" smtClean="0"/>
              <a:t>and </a:t>
            </a:r>
            <a:r>
              <a:rPr lang="en-US" sz="2600" dirty="0"/>
              <a:t>the </a:t>
            </a:r>
            <a:r>
              <a:rPr lang="en-US" sz="2600" dirty="0" smtClean="0"/>
              <a:t>RSFs </a:t>
            </a:r>
            <a:r>
              <a:rPr lang="en-US" sz="2600" dirty="0"/>
              <a:t>lead the develop of the RSS in coordination with the Federal Disaster Recovery Coordinator (FDRC), national RSF Field Coordinators, and the National Disaster Recovery Support (NDRS) Workforce Reservists. </a:t>
            </a:r>
          </a:p>
          <a:p>
            <a:endParaRPr lang="en-US" sz="2800" dirty="0"/>
          </a:p>
        </p:txBody>
      </p:sp>
    </p:spTree>
    <p:extLst>
      <p:ext uri="{BB962C8B-B14F-4D97-AF65-F5344CB8AC3E}">
        <p14:creationId xmlns:p14="http://schemas.microsoft.com/office/powerpoint/2010/main" xmlns="" val="1890461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378440" cy="566738"/>
          </a:xfrm>
        </p:spPr>
        <p:txBody>
          <a:bodyPr>
            <a:normAutofit/>
          </a:bodyPr>
          <a:lstStyle/>
          <a:p>
            <a:r>
              <a:rPr lang="en-US" sz="2800" dirty="0" smtClean="0"/>
              <a:t>What is the process to develop a Recovery </a:t>
            </a:r>
            <a:r>
              <a:rPr lang="en-US" sz="2800" smtClean="0"/>
              <a:t>support strategy?</a:t>
            </a:r>
            <a:endParaRPr lang="en-US" sz="2800"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1600200" y="932112"/>
            <a:ext cx="8663940" cy="3164976"/>
          </a:xfrm>
        </p:spPr>
      </p:pic>
      <p:sp>
        <p:nvSpPr>
          <p:cNvPr id="4" name="Text Placeholder 3"/>
          <p:cNvSpPr>
            <a:spLocks noGrp="1"/>
          </p:cNvSpPr>
          <p:nvPr>
            <p:ph type="body" sz="half" idx="2"/>
          </p:nvPr>
        </p:nvSpPr>
        <p:spPr/>
        <p:txBody>
          <a:bodyPr>
            <a:normAutofit/>
          </a:bodyPr>
          <a:lstStyle/>
          <a:p>
            <a:r>
              <a:rPr lang="en-US" sz="2400" dirty="0" smtClean="0"/>
              <a:t>The Recovery “R” Concept</a:t>
            </a:r>
            <a:endParaRPr lang="en-US" sz="2400" dirty="0"/>
          </a:p>
        </p:txBody>
      </p:sp>
    </p:spTree>
    <p:extLst>
      <p:ext uri="{BB962C8B-B14F-4D97-AF65-F5344CB8AC3E}">
        <p14:creationId xmlns:p14="http://schemas.microsoft.com/office/powerpoint/2010/main" xmlns="" val="863838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Recovery “R”?</a:t>
            </a:r>
            <a:endParaRPr lang="en-US" dirty="0"/>
          </a:p>
        </p:txBody>
      </p:sp>
      <p:sp>
        <p:nvSpPr>
          <p:cNvPr id="3" name="Content Placeholder 2"/>
          <p:cNvSpPr>
            <a:spLocks noGrp="1"/>
          </p:cNvSpPr>
          <p:nvPr>
            <p:ph idx="1"/>
          </p:nvPr>
        </p:nvSpPr>
        <p:spPr>
          <a:xfrm>
            <a:off x="685801" y="2065867"/>
            <a:ext cx="10927079" cy="4434839"/>
          </a:xfrm>
        </p:spPr>
        <p:txBody>
          <a:bodyPr>
            <a:noAutofit/>
          </a:bodyPr>
          <a:lstStyle/>
          <a:p>
            <a:r>
              <a:rPr lang="en-US" sz="2800" dirty="0"/>
              <a:t>To facilitate development of the RSS, </a:t>
            </a:r>
            <a:r>
              <a:rPr lang="en-US" sz="2800" dirty="0" smtClean="0"/>
              <a:t>a </a:t>
            </a:r>
            <a:r>
              <a:rPr lang="en-US" sz="2800" b="1" dirty="0"/>
              <a:t>Recovery “</a:t>
            </a:r>
            <a:r>
              <a:rPr lang="en-US" sz="2800" b="1" dirty="0" smtClean="0"/>
              <a:t>R” </a:t>
            </a:r>
            <a:r>
              <a:rPr lang="en-US" sz="2800" dirty="0" smtClean="0"/>
              <a:t>concept has been created </a:t>
            </a:r>
            <a:r>
              <a:rPr lang="en-US" sz="2800" dirty="0"/>
              <a:t>that identifies key meetings, special considerations, and a systematic </a:t>
            </a:r>
            <a:r>
              <a:rPr lang="en-US" sz="2800" dirty="0" smtClean="0"/>
              <a:t>approach </a:t>
            </a:r>
            <a:r>
              <a:rPr lang="en-US" sz="2800" dirty="0"/>
              <a:t>to organize recovery planning activities. </a:t>
            </a:r>
          </a:p>
          <a:p>
            <a:r>
              <a:rPr lang="en-US" sz="2800" dirty="0"/>
              <a:t>It is designed to promote effective decision-making and the integration of community recovery planning with government policy decisions into implementation efforts. </a:t>
            </a:r>
          </a:p>
          <a:p>
            <a:r>
              <a:rPr lang="en-US" sz="2800" dirty="0"/>
              <a:t>The Recovery “R” can be used during all recovery efforts in which the </a:t>
            </a:r>
            <a:r>
              <a:rPr lang="en-US" sz="2800" dirty="0" smtClean="0"/>
              <a:t>impacted community </a:t>
            </a:r>
            <a:r>
              <a:rPr lang="en-US" sz="2800" dirty="0"/>
              <a:t>is engaged for both Stafford Act and non-Stafford Act </a:t>
            </a:r>
            <a:r>
              <a:rPr lang="en-US" sz="2800" dirty="0" smtClean="0"/>
              <a:t>disasters. </a:t>
            </a:r>
          </a:p>
          <a:p>
            <a:endParaRPr lang="en-US" sz="2400" dirty="0"/>
          </a:p>
          <a:p>
            <a:endParaRPr lang="en-US" sz="2400" dirty="0"/>
          </a:p>
        </p:txBody>
      </p:sp>
    </p:spTree>
    <p:extLst>
      <p:ext uri="{BB962C8B-B14F-4D97-AF65-F5344CB8AC3E}">
        <p14:creationId xmlns:p14="http://schemas.microsoft.com/office/powerpoint/2010/main" xmlns="" val="941434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recovery ”R”</a:t>
            </a:r>
            <a:endParaRPr lang="en-US" dirty="0"/>
          </a:p>
        </p:txBody>
      </p:sp>
      <p:sp>
        <p:nvSpPr>
          <p:cNvPr id="3" name="Content Placeholder 2"/>
          <p:cNvSpPr>
            <a:spLocks noGrp="1"/>
          </p:cNvSpPr>
          <p:nvPr>
            <p:ph sz="half" idx="1"/>
          </p:nvPr>
        </p:nvSpPr>
        <p:spPr/>
        <p:txBody>
          <a:bodyPr>
            <a:normAutofit fontScale="92500" lnSpcReduction="10000"/>
          </a:bodyPr>
          <a:lstStyle/>
          <a:p>
            <a:r>
              <a:rPr lang="en-US" sz="2800" dirty="0"/>
              <a:t>The Recovery “R” is designed similar to the IAP Planning “P”; however, the implementation of the processes in the “R” will continue over a longer period of time than a single operational period and is concluded after the RSS has been </a:t>
            </a:r>
            <a:r>
              <a:rPr lang="en-US" sz="2800" dirty="0" smtClean="0"/>
              <a:t>executed </a:t>
            </a:r>
            <a:r>
              <a:rPr lang="en-US" sz="2800" dirty="0"/>
              <a:t>to the community’s desired end state.</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6968998" y="2065867"/>
            <a:ext cx="3638041" cy="4144710"/>
          </a:xfr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xmlns="" val="1606742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it work?</a:t>
            </a:r>
            <a:endParaRPr lang="en-US" dirty="0"/>
          </a:p>
        </p:txBody>
      </p:sp>
      <p:sp>
        <p:nvSpPr>
          <p:cNvPr id="3" name="Content Placeholder 2"/>
          <p:cNvSpPr>
            <a:spLocks noGrp="1"/>
          </p:cNvSpPr>
          <p:nvPr>
            <p:ph idx="1"/>
          </p:nvPr>
        </p:nvSpPr>
        <p:spPr>
          <a:xfrm>
            <a:off x="685801" y="2256367"/>
            <a:ext cx="10515599" cy="4258733"/>
          </a:xfrm>
        </p:spPr>
        <p:txBody>
          <a:bodyPr>
            <a:normAutofit lnSpcReduction="10000"/>
          </a:bodyPr>
          <a:lstStyle/>
          <a:p>
            <a:r>
              <a:rPr lang="en-US" sz="2400" dirty="0">
                <a:cs typeface="Arial" charset="0"/>
              </a:rPr>
              <a:t>The leg of the “R” begins the Recovery “R” during response operations and includes the initial transition from response to recovery operations and establishes the organizational structure for recovery. </a:t>
            </a:r>
            <a:endParaRPr lang="en-US" sz="2400" dirty="0" smtClean="0">
              <a:cs typeface="Arial" charset="0"/>
            </a:endParaRPr>
          </a:p>
          <a:p>
            <a:r>
              <a:rPr lang="en-US" sz="2400" dirty="0" smtClean="0">
                <a:cs typeface="Arial" charset="0"/>
              </a:rPr>
              <a:t>The </a:t>
            </a:r>
            <a:r>
              <a:rPr lang="en-US" sz="2400" dirty="0">
                <a:cs typeface="Arial" charset="0"/>
              </a:rPr>
              <a:t>loop of the Recovery “R” is a circular process working through the RSS planning process until the projects and state of the impacted community has improved to a condition where implementation benchmarks are reached. </a:t>
            </a:r>
            <a:endParaRPr lang="en-US" sz="2400" dirty="0" smtClean="0">
              <a:cs typeface="Arial" charset="0"/>
            </a:endParaRPr>
          </a:p>
          <a:p>
            <a:r>
              <a:rPr lang="en-US" sz="2400" dirty="0" smtClean="0">
                <a:cs typeface="Arial" charset="0"/>
              </a:rPr>
              <a:t>The </a:t>
            </a:r>
            <a:r>
              <a:rPr lang="en-US" sz="2400" dirty="0">
                <a:cs typeface="Arial" charset="0"/>
              </a:rPr>
              <a:t>stem of the “R” begins once implementation benchmarks are reached and the recovery organization can demobilize to transfer ongoing recovery efforts to day-to-day governmental and nongovernmental authorities to oversee the remaining implementation of the projects until the community’s desired end state has been achieved</a:t>
            </a:r>
            <a:r>
              <a:rPr lang="en-US" sz="2400" dirty="0" smtClean="0">
                <a:cs typeface="Arial" charset="0"/>
              </a:rPr>
              <a:t>.</a:t>
            </a:r>
          </a:p>
          <a:p>
            <a:endParaRPr lang="en-US" dirty="0">
              <a:latin typeface="Arial" charset="0"/>
              <a:cs typeface="Arial" charset="0"/>
            </a:endParaRPr>
          </a:p>
          <a:p>
            <a:endParaRPr lang="en-US" dirty="0"/>
          </a:p>
        </p:txBody>
      </p:sp>
    </p:spTree>
    <p:extLst>
      <p:ext uri="{BB962C8B-B14F-4D97-AF65-F5344CB8AC3E}">
        <p14:creationId xmlns:p14="http://schemas.microsoft.com/office/powerpoint/2010/main" xmlns="" val="2117043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Taking a closer look </a:t>
            </a:r>
            <a:endParaRPr lang="en-US" sz="2800"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xmlns="" val="0"/>
              </a:ext>
            </a:extLst>
          </a:blip>
          <a:srcRect t="13864" b="13864"/>
          <a:stretch>
            <a:fillRect/>
          </a:stretch>
        </p:blipFill>
        <p:spPr/>
      </p:pic>
      <p:sp>
        <p:nvSpPr>
          <p:cNvPr id="4" name="Text Placeholder 3"/>
          <p:cNvSpPr>
            <a:spLocks noGrp="1"/>
          </p:cNvSpPr>
          <p:nvPr>
            <p:ph type="body" sz="half" idx="2"/>
          </p:nvPr>
        </p:nvSpPr>
        <p:spPr/>
        <p:txBody>
          <a:bodyPr>
            <a:normAutofit/>
          </a:bodyPr>
          <a:lstStyle/>
          <a:p>
            <a:r>
              <a:rPr lang="en-US" sz="2400" dirty="0" smtClean="0"/>
              <a:t>The Recovery “R” Steps</a:t>
            </a:r>
            <a:endParaRPr lang="en-US" sz="2400" dirty="0"/>
          </a:p>
        </p:txBody>
      </p:sp>
    </p:spTree>
    <p:extLst>
      <p:ext uri="{BB962C8B-B14F-4D97-AF65-F5344CB8AC3E}">
        <p14:creationId xmlns:p14="http://schemas.microsoft.com/office/powerpoint/2010/main" xmlns="" val="440044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Leg of the recovery “R”</a:t>
            </a:r>
            <a:endParaRPr lang="en-US" dirty="0"/>
          </a:p>
        </p:txBody>
      </p:sp>
      <p:sp>
        <p:nvSpPr>
          <p:cNvPr id="3" name="Content Placeholder 2"/>
          <p:cNvSpPr>
            <a:spLocks noGrp="1"/>
          </p:cNvSpPr>
          <p:nvPr>
            <p:ph sz="half" idx="1"/>
          </p:nvPr>
        </p:nvSpPr>
        <p:spPr>
          <a:xfrm>
            <a:off x="685801" y="2564580"/>
            <a:ext cx="6377938" cy="3649134"/>
          </a:xfrm>
        </p:spPr>
        <p:txBody>
          <a:bodyPr>
            <a:normAutofit lnSpcReduction="10000"/>
          </a:bodyPr>
          <a:lstStyle/>
          <a:p>
            <a:r>
              <a:rPr lang="en-US" sz="2800" dirty="0" smtClean="0"/>
              <a:t>Monitor response operations.</a:t>
            </a:r>
          </a:p>
          <a:p>
            <a:r>
              <a:rPr lang="en-US" sz="2800" dirty="0" smtClean="0"/>
              <a:t>Conduct preliminary damage assessment.</a:t>
            </a:r>
          </a:p>
          <a:p>
            <a:r>
              <a:rPr lang="en-US" sz="2800" dirty="0" smtClean="0"/>
              <a:t>Understand the scale and spectrum of the damages.</a:t>
            </a:r>
          </a:p>
          <a:p>
            <a:r>
              <a:rPr lang="en-US" sz="2800" dirty="0" smtClean="0"/>
              <a:t>Establish recovery organization. </a:t>
            </a:r>
          </a:p>
          <a:p>
            <a:r>
              <a:rPr lang="en-US" sz="2800" dirty="0" smtClean="0"/>
              <a:t>Appoint SDRC/LDRC. </a:t>
            </a:r>
          </a:p>
          <a:p>
            <a:endParaRPr lang="en-US" sz="2800"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xmlns="" val="0"/>
              </a:ext>
            </a:extLst>
          </a:blip>
          <a:srcRect t="1394" b="1172"/>
          <a:stretch/>
        </p:blipFill>
        <p:spPr>
          <a:xfrm>
            <a:off x="7452309" y="2129976"/>
            <a:ext cx="2628951" cy="4083738"/>
          </a:xfr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xmlns="" val="1390299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 of the loop of the “R”</a:t>
            </a:r>
            <a:endParaRPr lang="en-US" dirty="0"/>
          </a:p>
        </p:txBody>
      </p:sp>
      <p:sp>
        <p:nvSpPr>
          <p:cNvPr id="3" name="Content Placeholder 2"/>
          <p:cNvSpPr>
            <a:spLocks noGrp="1"/>
          </p:cNvSpPr>
          <p:nvPr>
            <p:ph sz="half" idx="1"/>
          </p:nvPr>
        </p:nvSpPr>
        <p:spPr/>
        <p:txBody>
          <a:bodyPr>
            <a:normAutofit fontScale="92500" lnSpcReduction="20000"/>
          </a:bodyPr>
          <a:lstStyle/>
          <a:p>
            <a:pPr marL="180975" indent="-180975">
              <a:buFont typeface="Arial" panose="020B0604020202020204" pitchFamily="34" charset="0"/>
              <a:buChar char="•"/>
            </a:pPr>
            <a:r>
              <a:rPr lang="en-US" sz="2800" dirty="0" smtClean="0"/>
              <a:t>Conduct </a:t>
            </a:r>
            <a:r>
              <a:rPr lang="en-US" sz="2800" dirty="0"/>
              <a:t>community engagement </a:t>
            </a:r>
            <a:r>
              <a:rPr lang="en-US" sz="2800" dirty="0" smtClean="0"/>
              <a:t> meetings</a:t>
            </a:r>
            <a:r>
              <a:rPr lang="en-US" sz="2800" dirty="0"/>
              <a:t>.</a:t>
            </a:r>
          </a:p>
          <a:p>
            <a:pPr marL="180975" indent="-180975">
              <a:buFont typeface="Arial" panose="020B0604020202020204" pitchFamily="34" charset="0"/>
              <a:buChar char="•"/>
            </a:pPr>
            <a:r>
              <a:rPr lang="en-US" sz="2800" dirty="0" smtClean="0"/>
              <a:t>Create </a:t>
            </a:r>
            <a:r>
              <a:rPr lang="en-US" sz="2800" dirty="0"/>
              <a:t>community vision and formulate goal statements.</a:t>
            </a:r>
          </a:p>
          <a:p>
            <a:pPr marL="180975" indent="-180975">
              <a:buFont typeface="Arial" panose="020B0604020202020204" pitchFamily="34" charset="0"/>
              <a:buChar char="•"/>
            </a:pPr>
            <a:r>
              <a:rPr lang="en-US" sz="2800" dirty="0" smtClean="0"/>
              <a:t>Establish recovery targets. </a:t>
            </a:r>
          </a:p>
          <a:p>
            <a:pPr marL="180975" indent="-180975">
              <a:buFont typeface="Arial" panose="020B0604020202020204" pitchFamily="34" charset="0"/>
              <a:buChar char="•"/>
            </a:pPr>
            <a:r>
              <a:rPr lang="en-US" sz="2800" dirty="0" smtClean="0"/>
              <a:t>Develop a public participation plan. </a:t>
            </a:r>
          </a:p>
          <a:p>
            <a:pPr marL="180975" indent="-180975">
              <a:buFont typeface="Arial" panose="020B0604020202020204" pitchFamily="34" charset="0"/>
              <a:buChar char="•"/>
            </a:pPr>
            <a:r>
              <a:rPr lang="en-US" sz="2800" dirty="0" smtClean="0"/>
              <a:t>Identify mitigation planning and project opportunities. </a:t>
            </a:r>
            <a:endParaRPr lang="en-US" sz="2800" dirty="0"/>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5821363" y="2342714"/>
            <a:ext cx="4995862" cy="3247310"/>
          </a:xfrm>
        </p:spPr>
      </p:pic>
      <p:sp>
        <p:nvSpPr>
          <p:cNvPr id="9" name="Rectangle 8"/>
          <p:cNvSpPr/>
          <p:nvPr/>
        </p:nvSpPr>
        <p:spPr>
          <a:xfrm>
            <a:off x="7345572" y="2342714"/>
            <a:ext cx="3471653" cy="3247310"/>
          </a:xfrm>
          <a:prstGeom prst="rect">
            <a:avLst/>
          </a:prstGeom>
          <a:solidFill>
            <a:schemeClr val="tx2">
              <a:alpha val="52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11085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loop of the recovery ”R”</a:t>
            </a:r>
            <a:endParaRPr lang="en-US" dirty="0"/>
          </a:p>
        </p:txBody>
      </p:sp>
      <p:sp>
        <p:nvSpPr>
          <p:cNvPr id="3" name="Content Placeholder 2"/>
          <p:cNvSpPr>
            <a:spLocks noGrp="1"/>
          </p:cNvSpPr>
          <p:nvPr>
            <p:ph sz="half" idx="1"/>
          </p:nvPr>
        </p:nvSpPr>
        <p:spPr>
          <a:xfrm>
            <a:off x="685802" y="2142066"/>
            <a:ext cx="4995334" cy="3847253"/>
          </a:xfrm>
        </p:spPr>
        <p:txBody>
          <a:bodyPr>
            <a:normAutofit fontScale="92500" lnSpcReduction="10000"/>
          </a:bodyPr>
          <a:lstStyle/>
          <a:p>
            <a:r>
              <a:rPr lang="en-US" sz="2800" dirty="0" smtClean="0"/>
              <a:t>Identify challenges or issues that could prevent progress toward success of recovery goals. </a:t>
            </a:r>
          </a:p>
          <a:p>
            <a:r>
              <a:rPr lang="en-US" sz="2800" dirty="0" smtClean="0"/>
              <a:t>Identify policies, ordinances, or legislation that needs to be enacted to expedite recovery activities. </a:t>
            </a:r>
          </a:p>
          <a:p>
            <a:r>
              <a:rPr lang="en-US" sz="2800" dirty="0" smtClean="0"/>
              <a:t>Align projects with each recovery goal. </a:t>
            </a:r>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5821363" y="2342714"/>
            <a:ext cx="5610164" cy="3646606"/>
          </a:xfrm>
        </p:spPr>
      </p:pic>
      <p:sp>
        <p:nvSpPr>
          <p:cNvPr id="6" name="Rectangle 5"/>
          <p:cNvSpPr/>
          <p:nvPr/>
        </p:nvSpPr>
        <p:spPr>
          <a:xfrm>
            <a:off x="5751513" y="2342714"/>
            <a:ext cx="1883727" cy="3646606"/>
          </a:xfrm>
          <a:prstGeom prst="rect">
            <a:avLst/>
          </a:prstGeom>
          <a:solidFill>
            <a:schemeClr val="tx2">
              <a:alpha val="52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18120" y="2342714"/>
            <a:ext cx="1463040" cy="117772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2496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loop of the recovery ”R”</a:t>
            </a:r>
          </a:p>
        </p:txBody>
      </p:sp>
      <p:sp>
        <p:nvSpPr>
          <p:cNvPr id="3" name="Content Placeholder 2"/>
          <p:cNvSpPr>
            <a:spLocks noGrp="1"/>
          </p:cNvSpPr>
          <p:nvPr>
            <p:ph sz="half" idx="1"/>
          </p:nvPr>
        </p:nvSpPr>
        <p:spPr>
          <a:xfrm>
            <a:off x="685802" y="2142066"/>
            <a:ext cx="4995334" cy="3847253"/>
          </a:xfrm>
        </p:spPr>
        <p:txBody>
          <a:bodyPr>
            <a:normAutofit fontScale="92500" lnSpcReduction="10000"/>
          </a:bodyPr>
          <a:lstStyle/>
          <a:p>
            <a:r>
              <a:rPr lang="en-US" sz="2800" dirty="0" smtClean="0"/>
              <a:t>Conduct risk management and cost benefit analysis on proposed projects. </a:t>
            </a:r>
          </a:p>
          <a:p>
            <a:r>
              <a:rPr lang="en-US" sz="2800" dirty="0" smtClean="0"/>
              <a:t>Establish criteria to prioritize projects. </a:t>
            </a:r>
          </a:p>
          <a:p>
            <a:r>
              <a:rPr lang="en-US" sz="2800" dirty="0" smtClean="0"/>
              <a:t>Select and prioritize projects. </a:t>
            </a:r>
          </a:p>
          <a:p>
            <a:r>
              <a:rPr lang="en-US" sz="2800" dirty="0" smtClean="0"/>
              <a:t>Determine what funding and resources are available to support projects. </a:t>
            </a:r>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5821363" y="2342714"/>
            <a:ext cx="5610164" cy="3646606"/>
          </a:xfrm>
        </p:spPr>
      </p:pic>
      <p:sp>
        <p:nvSpPr>
          <p:cNvPr id="6" name="Rectangle 5"/>
          <p:cNvSpPr/>
          <p:nvPr/>
        </p:nvSpPr>
        <p:spPr>
          <a:xfrm>
            <a:off x="5751513" y="2342714"/>
            <a:ext cx="1883727" cy="3646606"/>
          </a:xfrm>
          <a:prstGeom prst="rect">
            <a:avLst/>
          </a:prstGeom>
          <a:solidFill>
            <a:schemeClr val="tx2">
              <a:alpha val="52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89720" y="2988290"/>
            <a:ext cx="1965960" cy="14465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411487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63500">
              <a:schemeClr val="accent2">
                <a:satMod val="175000"/>
                <a:alpha val="40000"/>
              </a:schemeClr>
            </a:glow>
          </a:effectLst>
        </p:spPr>
        <p:txBody>
          <a:bodyPr/>
          <a:lstStyle/>
          <a:p>
            <a:r>
              <a:rPr lang="en-US" dirty="0" smtClean="0"/>
              <a:t>Disaster Recovery super heroes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122985" y="1939739"/>
            <a:ext cx="1397651" cy="1738312"/>
          </a:xfrm>
          <a:effectLst>
            <a:glow rad="63500">
              <a:schemeClr val="accent2">
                <a:satMod val="175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85878" y="4387537"/>
            <a:ext cx="1334758" cy="1738312"/>
          </a:xfrm>
          <a:prstGeom prst="rect">
            <a:avLst/>
          </a:prstGeom>
          <a:effectLst>
            <a:glow rad="63500">
              <a:schemeClr val="accent2">
                <a:satMod val="175000"/>
                <a:alpha val="40000"/>
              </a:schemeClr>
            </a:glow>
          </a:effectLst>
        </p:spPr>
      </p:pic>
      <p:sp>
        <p:nvSpPr>
          <p:cNvPr id="8" name="TextBox 7"/>
          <p:cNvSpPr txBox="1"/>
          <p:nvPr/>
        </p:nvSpPr>
        <p:spPr>
          <a:xfrm>
            <a:off x="4004441" y="4241031"/>
            <a:ext cx="7472856" cy="2246769"/>
          </a:xfrm>
          <a:prstGeom prst="rect">
            <a:avLst/>
          </a:prstGeom>
          <a:noFill/>
        </p:spPr>
        <p:txBody>
          <a:bodyPr wrap="square" rtlCol="0">
            <a:spAutoFit/>
          </a:bodyPr>
          <a:lstStyle/>
          <a:p>
            <a:r>
              <a:rPr lang="en-US" sz="2800" dirty="0" err="1" smtClean="0"/>
              <a:t>Deadpool</a:t>
            </a:r>
            <a:r>
              <a:rPr lang="en-US" sz="2800" dirty="0" smtClean="0"/>
              <a:t> (real name Wade Winston Wilson) is an antihero with accelerated healing power that allows him to regenerate damaged or destroyed areas of his cellular structure making him immune to diseases. </a:t>
            </a:r>
            <a:endParaRPr lang="en-US" sz="2800" dirty="0"/>
          </a:p>
        </p:txBody>
      </p:sp>
      <p:sp>
        <p:nvSpPr>
          <p:cNvPr id="4" name="Rectangle 3"/>
          <p:cNvSpPr/>
          <p:nvPr/>
        </p:nvSpPr>
        <p:spPr>
          <a:xfrm>
            <a:off x="4004440" y="1793233"/>
            <a:ext cx="8026861" cy="1815882"/>
          </a:xfrm>
          <a:prstGeom prst="rect">
            <a:avLst/>
          </a:prstGeom>
        </p:spPr>
        <p:txBody>
          <a:bodyPr wrap="square">
            <a:spAutoFit/>
          </a:bodyPr>
          <a:lstStyle/>
          <a:p>
            <a:r>
              <a:rPr lang="en-US" sz="2800" dirty="0" smtClean="0"/>
              <a:t>In Norse mythology, Thor is a hammer-wielding god associated with thunder, lighting, storms, oak trees, strength, the protection of mankind, and also hallowing, healing, and rebirth.  </a:t>
            </a:r>
            <a:endParaRPr lang="en-US" sz="2800" dirty="0"/>
          </a:p>
        </p:txBody>
      </p:sp>
    </p:spTree>
    <p:extLst>
      <p:ext uri="{BB962C8B-B14F-4D97-AF65-F5344CB8AC3E}">
        <p14:creationId xmlns:p14="http://schemas.microsoft.com/office/powerpoint/2010/main" xmlns="" val="417481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loop of the recovery ”R”</a:t>
            </a:r>
          </a:p>
        </p:txBody>
      </p:sp>
      <p:sp>
        <p:nvSpPr>
          <p:cNvPr id="3" name="Content Placeholder 2"/>
          <p:cNvSpPr>
            <a:spLocks noGrp="1"/>
          </p:cNvSpPr>
          <p:nvPr>
            <p:ph sz="half" idx="1"/>
          </p:nvPr>
        </p:nvSpPr>
        <p:spPr>
          <a:xfrm>
            <a:off x="685802" y="2142066"/>
            <a:ext cx="4995334" cy="3847253"/>
          </a:xfrm>
        </p:spPr>
        <p:txBody>
          <a:bodyPr>
            <a:normAutofit/>
          </a:bodyPr>
          <a:lstStyle/>
          <a:p>
            <a:r>
              <a:rPr lang="en-US" sz="2800" dirty="0" smtClean="0"/>
              <a:t>Compile data, vision, goals, targets, projects, and resources into the RSS. </a:t>
            </a:r>
          </a:p>
          <a:p>
            <a:r>
              <a:rPr lang="en-US" sz="2800" dirty="0" smtClean="0"/>
              <a:t>Assemble RSS. </a:t>
            </a:r>
          </a:p>
          <a:p>
            <a:r>
              <a:rPr lang="en-US" sz="2800" dirty="0" smtClean="0"/>
              <a:t>Public reviews RSS. </a:t>
            </a:r>
          </a:p>
          <a:p>
            <a:r>
              <a:rPr lang="en-US" sz="2800" dirty="0" smtClean="0"/>
              <a:t>Jurisdiction adopts RSS.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5821363" y="2342714"/>
            <a:ext cx="5610164" cy="3646606"/>
          </a:xfrm>
        </p:spPr>
      </p:pic>
      <p:sp>
        <p:nvSpPr>
          <p:cNvPr id="6" name="Rectangle 5"/>
          <p:cNvSpPr/>
          <p:nvPr/>
        </p:nvSpPr>
        <p:spPr>
          <a:xfrm>
            <a:off x="5751513" y="2342714"/>
            <a:ext cx="1883727" cy="3646606"/>
          </a:xfrm>
          <a:prstGeom prst="rect">
            <a:avLst/>
          </a:prstGeom>
          <a:solidFill>
            <a:schemeClr val="tx2">
              <a:alpha val="52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4186" y="4222731"/>
            <a:ext cx="1463040" cy="117772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3606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loop of the recovery ”R”</a:t>
            </a:r>
          </a:p>
        </p:txBody>
      </p:sp>
      <p:sp>
        <p:nvSpPr>
          <p:cNvPr id="3" name="Content Placeholder 2"/>
          <p:cNvSpPr>
            <a:spLocks noGrp="1"/>
          </p:cNvSpPr>
          <p:nvPr>
            <p:ph sz="half" idx="1"/>
          </p:nvPr>
        </p:nvSpPr>
        <p:spPr>
          <a:xfrm>
            <a:off x="685802" y="2142066"/>
            <a:ext cx="4995334" cy="3847253"/>
          </a:xfrm>
        </p:spPr>
        <p:txBody>
          <a:bodyPr>
            <a:normAutofit fontScale="92500" lnSpcReduction="10000"/>
          </a:bodyPr>
          <a:lstStyle/>
          <a:p>
            <a:r>
              <a:rPr lang="en-US" sz="2800" dirty="0" smtClean="0"/>
              <a:t>Track recovery key performance indicators. </a:t>
            </a:r>
          </a:p>
          <a:p>
            <a:r>
              <a:rPr lang="en-US" sz="2800" dirty="0" smtClean="0"/>
              <a:t>Assess recovery projects. </a:t>
            </a:r>
          </a:p>
          <a:p>
            <a:r>
              <a:rPr lang="en-US" sz="2800" dirty="0" smtClean="0"/>
              <a:t>Revise criteria to prioritize projects as necessary to fit current needs of community. </a:t>
            </a:r>
          </a:p>
          <a:p>
            <a:r>
              <a:rPr lang="en-US" sz="2800" dirty="0" smtClean="0"/>
              <a:t>Evaluate the effectiveness of adopted recovery policies, ordinances, and legislation.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5821363" y="2342714"/>
            <a:ext cx="5610164" cy="3646606"/>
          </a:xfrm>
        </p:spPr>
      </p:pic>
      <p:sp>
        <p:nvSpPr>
          <p:cNvPr id="6" name="Rectangle 5"/>
          <p:cNvSpPr/>
          <p:nvPr/>
        </p:nvSpPr>
        <p:spPr>
          <a:xfrm>
            <a:off x="5751513" y="2342714"/>
            <a:ext cx="1883727" cy="3646606"/>
          </a:xfrm>
          <a:prstGeom prst="rect">
            <a:avLst/>
          </a:prstGeom>
          <a:solidFill>
            <a:schemeClr val="tx2">
              <a:alpha val="52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35240" y="4811593"/>
            <a:ext cx="2171700" cy="117772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65169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STEM OF THE RECOVERY “R”</a:t>
            </a:r>
            <a:endParaRPr lang="en-US" dirty="0"/>
          </a:p>
        </p:txBody>
      </p:sp>
      <p:sp>
        <p:nvSpPr>
          <p:cNvPr id="3" name="Content Placeholder 2"/>
          <p:cNvSpPr>
            <a:spLocks noGrp="1"/>
          </p:cNvSpPr>
          <p:nvPr>
            <p:ph sz="half" idx="1"/>
          </p:nvPr>
        </p:nvSpPr>
        <p:spPr/>
        <p:txBody>
          <a:bodyPr>
            <a:normAutofit fontScale="92500" lnSpcReduction="10000"/>
          </a:bodyPr>
          <a:lstStyle/>
          <a:p>
            <a:r>
              <a:rPr lang="en-US" sz="2800" dirty="0" smtClean="0"/>
              <a:t>Based on RSS implementation progress, transfer to long-term recovery capacity. </a:t>
            </a:r>
          </a:p>
          <a:p>
            <a:r>
              <a:rPr lang="en-US" sz="2800" dirty="0" smtClean="0"/>
              <a:t>Continue to track recovery progress. </a:t>
            </a:r>
          </a:p>
          <a:p>
            <a:r>
              <a:rPr lang="en-US" sz="2800" dirty="0" smtClean="0"/>
              <a:t>Deactivate recovery organization when projects begin to look like “normal planning” considerations. </a:t>
            </a:r>
            <a:endParaRPr lang="en-US" sz="28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5826445" y="2141538"/>
            <a:ext cx="4985698" cy="3649662"/>
          </a:xfrm>
        </p:spPr>
      </p:pic>
    </p:spTree>
    <p:extLst>
      <p:ext uri="{BB962C8B-B14F-4D97-AF65-F5344CB8AC3E}">
        <p14:creationId xmlns:p14="http://schemas.microsoft.com/office/powerpoint/2010/main" xmlns="" val="1535521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RSS implementation </a:t>
            </a:r>
            <a:endParaRPr lang="en-US" dirty="0"/>
          </a:p>
        </p:txBody>
      </p:sp>
      <p:sp>
        <p:nvSpPr>
          <p:cNvPr id="3" name="Content Placeholder 2"/>
          <p:cNvSpPr>
            <a:spLocks noGrp="1"/>
          </p:cNvSpPr>
          <p:nvPr>
            <p:ph idx="1"/>
          </p:nvPr>
        </p:nvSpPr>
        <p:spPr>
          <a:xfrm>
            <a:off x="685801" y="2142067"/>
            <a:ext cx="10767059" cy="4281593"/>
          </a:xfrm>
        </p:spPr>
        <p:txBody>
          <a:bodyPr>
            <a:normAutofit fontScale="92500" lnSpcReduction="10000"/>
          </a:bodyPr>
          <a:lstStyle/>
          <a:p>
            <a:r>
              <a:rPr lang="en-US" sz="2800" dirty="0"/>
              <a:t>RSS presents a snapshot in time; the document will evolve through multiple iterations to reflect new data, more detailed recovery strategies, and more links and resources to be leveraged in support of recovery. For example, the RSS should be updated every six months or no less than once a year.</a:t>
            </a:r>
          </a:p>
          <a:p>
            <a:r>
              <a:rPr lang="en-US" sz="2800" dirty="0"/>
              <a:t>The development of the RSS is typically started within the first two months of a major disaster and takes several months to complete allowing a public review period by the impacted communities. </a:t>
            </a:r>
          </a:p>
          <a:p>
            <a:r>
              <a:rPr lang="en-US" sz="2800" dirty="0"/>
              <a:t>The implementation of the RSS usually beings during intermediate recovery through long-term recovery, which can continue for years until the </a:t>
            </a:r>
            <a:r>
              <a:rPr lang="en-US" sz="2800" dirty="0" smtClean="0"/>
              <a:t>impacted communities </a:t>
            </a:r>
            <a:r>
              <a:rPr lang="en-US" sz="2800" dirty="0"/>
              <a:t>have returned to their desired end state. </a:t>
            </a:r>
            <a:endParaRPr lang="en-US" sz="2800" dirty="0" smtClean="0"/>
          </a:p>
          <a:p>
            <a:endParaRPr lang="en-US" dirty="0"/>
          </a:p>
          <a:p>
            <a:endParaRPr lang="en-US" dirty="0"/>
          </a:p>
        </p:txBody>
      </p:sp>
    </p:spTree>
    <p:extLst>
      <p:ext uri="{BB962C8B-B14F-4D97-AF65-F5344CB8AC3E}">
        <p14:creationId xmlns:p14="http://schemas.microsoft.com/office/powerpoint/2010/main" xmlns="" val="1005998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t>allows all parties to track the progress of reconstruction – who is doing what and where - is essential to coordinating an effective </a:t>
            </a:r>
            <a:r>
              <a:rPr lang="en-US" sz="3600" b="1" i="1" dirty="0" smtClean="0"/>
              <a:t>recovery, </a:t>
            </a:r>
            <a:r>
              <a:rPr lang="en-US" sz="3600" b="1" i="1" dirty="0"/>
              <a:t>and good for public morale </a:t>
            </a:r>
            <a:r>
              <a:rPr lang="en-US" dirty="0"/>
              <a:t/>
            </a:r>
            <a:br>
              <a:rPr lang="en-US" dirty="0"/>
            </a:br>
            <a:endParaRPr lang="en-US" dirty="0"/>
          </a:p>
        </p:txBody>
      </p:sp>
      <p:sp>
        <p:nvSpPr>
          <p:cNvPr id="3" name="Text Placeholder 2"/>
          <p:cNvSpPr>
            <a:spLocks noGrp="1"/>
          </p:cNvSpPr>
          <p:nvPr>
            <p:ph type="body" sz="quarter" idx="13"/>
          </p:nvPr>
        </p:nvSpPr>
        <p:spPr/>
        <p:txBody>
          <a:bodyPr>
            <a:noAutofit/>
          </a:bodyPr>
          <a:lstStyle/>
          <a:p>
            <a:pPr marL="22225" indent="-22225"/>
            <a:r>
              <a:rPr lang="en-US" sz="2800" dirty="0" smtClean="0"/>
              <a:t>When describing the pressing </a:t>
            </a:r>
            <a:r>
              <a:rPr lang="en-US" sz="2800" dirty="0"/>
              <a:t>need for a systematic approach to monitoring and evaluating recovery and reconstruction following a disaster </a:t>
            </a:r>
          </a:p>
        </p:txBody>
      </p:sp>
      <p:sp>
        <p:nvSpPr>
          <p:cNvPr id="4" name="Text Placeholder 3"/>
          <p:cNvSpPr>
            <a:spLocks noGrp="1"/>
          </p:cNvSpPr>
          <p:nvPr>
            <p:ph type="body" idx="1"/>
          </p:nvPr>
        </p:nvSpPr>
        <p:spPr/>
        <p:txBody>
          <a:bodyPr>
            <a:normAutofit/>
          </a:bodyPr>
          <a:lstStyle/>
          <a:p>
            <a:r>
              <a:rPr lang="en-US" sz="2400" dirty="0" smtClean="0"/>
              <a:t>Cambridge Architectural Research Limited </a:t>
            </a:r>
            <a:endParaRPr lang="en-US" sz="2400" dirty="0"/>
          </a:p>
        </p:txBody>
      </p:sp>
    </p:spTree>
    <p:extLst>
      <p:ext uri="{BB962C8B-B14F-4D97-AF65-F5344CB8AC3E}">
        <p14:creationId xmlns:p14="http://schemas.microsoft.com/office/powerpoint/2010/main" xmlns="" val="150315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2</a:t>
            </a:r>
            <a:endParaRPr lang="en-US" dirty="0"/>
          </a:p>
        </p:txBody>
      </p:sp>
      <p:sp>
        <p:nvSpPr>
          <p:cNvPr id="3" name="Text Placeholder 2"/>
          <p:cNvSpPr>
            <a:spLocks noGrp="1"/>
          </p:cNvSpPr>
          <p:nvPr>
            <p:ph type="body" idx="1"/>
          </p:nvPr>
        </p:nvSpPr>
        <p:spPr/>
        <p:txBody>
          <a:bodyPr/>
          <a:lstStyle/>
          <a:p>
            <a:r>
              <a:rPr lang="en-US" dirty="0"/>
              <a:t>Measuring success in a post disaster recovery environment </a:t>
            </a:r>
          </a:p>
        </p:txBody>
      </p:sp>
    </p:spTree>
    <p:extLst>
      <p:ext uri="{BB962C8B-B14F-4D97-AF65-F5344CB8AC3E}">
        <p14:creationId xmlns:p14="http://schemas.microsoft.com/office/powerpoint/2010/main" xmlns="" val="1176174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success?</a:t>
            </a:r>
            <a:endParaRPr lang="en-US" dirty="0"/>
          </a:p>
        </p:txBody>
      </p:sp>
      <p:sp>
        <p:nvSpPr>
          <p:cNvPr id="3" name="Content Placeholder 2"/>
          <p:cNvSpPr>
            <a:spLocks noGrp="1"/>
          </p:cNvSpPr>
          <p:nvPr>
            <p:ph idx="1"/>
          </p:nvPr>
        </p:nvSpPr>
        <p:spPr/>
        <p:txBody>
          <a:bodyPr>
            <a:normAutofit/>
          </a:bodyPr>
          <a:lstStyle/>
          <a:p>
            <a:r>
              <a:rPr lang="en-US" sz="2800" dirty="0" smtClean="0"/>
              <a:t>As defined by the Merriam-Webster dictionary:</a:t>
            </a:r>
          </a:p>
          <a:p>
            <a:pPr marL="914400" lvl="1" indent="-457200">
              <a:buFont typeface="+mj-lt"/>
              <a:buAutoNum type="arabicPeriod"/>
            </a:pPr>
            <a:r>
              <a:rPr lang="en-US" sz="2800" dirty="0" smtClean="0"/>
              <a:t>Obsolete – Outcome, result</a:t>
            </a:r>
          </a:p>
          <a:p>
            <a:pPr marL="914400" lvl="1" indent="-457200">
              <a:buFont typeface="+mj-lt"/>
              <a:buAutoNum type="arabicPeriod"/>
            </a:pPr>
            <a:r>
              <a:rPr lang="en-US" sz="2800" dirty="0" smtClean="0"/>
              <a:t>Degree of measure of succeeding </a:t>
            </a:r>
          </a:p>
          <a:p>
            <a:pPr marL="914400" lvl="1" indent="-457200">
              <a:buFont typeface="+mj-lt"/>
              <a:buAutoNum type="arabicPeriod"/>
            </a:pPr>
            <a:r>
              <a:rPr lang="en-US" sz="2800" dirty="0" smtClean="0"/>
              <a:t>Favorable or desired outcome</a:t>
            </a:r>
          </a:p>
          <a:p>
            <a:pPr marL="914400" lvl="1" indent="-457200">
              <a:buFont typeface="+mj-lt"/>
              <a:buAutoNum type="arabicPeriod"/>
            </a:pPr>
            <a:endParaRPr lang="en-US" sz="2200" dirty="0"/>
          </a:p>
          <a:p>
            <a:pPr marL="914400" lvl="1" indent="-457200">
              <a:buFont typeface="+mj-lt"/>
              <a:buAutoNum type="arabicPeriod"/>
            </a:pPr>
            <a:endParaRPr lang="en-US" sz="2200" dirty="0" smtClean="0"/>
          </a:p>
          <a:p>
            <a:pPr marL="914400" lvl="1" indent="-457200">
              <a:buFont typeface="+mj-lt"/>
              <a:buAutoNum type="arabicPeriod"/>
            </a:pPr>
            <a:endParaRPr lang="en-US" sz="2200" dirty="0" smtClean="0"/>
          </a:p>
          <a:p>
            <a:pPr marL="914400" lvl="1" indent="-457200">
              <a:buFont typeface="+mj-lt"/>
              <a:buAutoNum type="arabicPeriod"/>
            </a:pPr>
            <a:endParaRPr lang="en-US" sz="2200" dirty="0"/>
          </a:p>
        </p:txBody>
      </p:sp>
    </p:spTree>
    <p:extLst>
      <p:ext uri="{BB962C8B-B14F-4D97-AF65-F5344CB8AC3E}">
        <p14:creationId xmlns:p14="http://schemas.microsoft.com/office/powerpoint/2010/main" xmlns="" val="777071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success in recovery </a:t>
            </a:r>
            <a:endParaRPr lang="en-US" dirty="0"/>
          </a:p>
        </p:txBody>
      </p:sp>
      <p:graphicFrame>
        <p:nvGraphicFramePr>
          <p:cNvPr id="4" name="Diagram 3"/>
          <p:cNvGraphicFramePr/>
          <p:nvPr>
            <p:extLst>
              <p:ext uri="{D42A27DB-BD31-4B8C-83A1-F6EECF244321}">
                <p14:modId xmlns:p14="http://schemas.microsoft.com/office/powerpoint/2010/main" xmlns="" val="524627927"/>
              </p:ext>
            </p:extLst>
          </p:nvPr>
        </p:nvGraphicFramePr>
        <p:xfrm>
          <a:off x="1061304" y="1439333"/>
          <a:ext cx="1014009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60307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Establishing recovery metrics</a:t>
            </a:r>
            <a:endParaRPr lang="en-US" dirty="0"/>
          </a:p>
        </p:txBody>
      </p:sp>
      <p:sp>
        <p:nvSpPr>
          <p:cNvPr id="3" name="Content Placeholder 2"/>
          <p:cNvSpPr>
            <a:spLocks noGrp="1"/>
          </p:cNvSpPr>
          <p:nvPr>
            <p:ph idx="1"/>
          </p:nvPr>
        </p:nvSpPr>
        <p:spPr/>
        <p:txBody>
          <a:bodyPr>
            <a:normAutofit fontScale="92500"/>
          </a:bodyPr>
          <a:lstStyle/>
          <a:p>
            <a:r>
              <a:rPr lang="en-US" sz="2800" dirty="0"/>
              <a:t>Valid and reliable metrics that can be utilized across disasters, over time, and in different </a:t>
            </a:r>
            <a:r>
              <a:rPr lang="en-US" sz="2800" dirty="0" smtClean="0"/>
              <a:t>jurisdictions are </a:t>
            </a:r>
            <a:r>
              <a:rPr lang="en-US" sz="2800" dirty="0"/>
              <a:t>a necessary part of increasing resilience by providing data to inform planning, preparedness, and </a:t>
            </a:r>
            <a:r>
              <a:rPr lang="en-US" sz="2800" dirty="0" smtClean="0"/>
              <a:t>mitigation strategies. </a:t>
            </a:r>
          </a:p>
          <a:p>
            <a:r>
              <a:rPr lang="en-US" sz="2800" dirty="0"/>
              <a:t>R</a:t>
            </a:r>
            <a:r>
              <a:rPr lang="en-US" sz="2800" dirty="0" smtClean="0"/>
              <a:t>ecovery </a:t>
            </a:r>
            <a:r>
              <a:rPr lang="en-US" sz="2800" dirty="0"/>
              <a:t>should provide an opportunity to improve upon, rather than recreate, pre-disaster </a:t>
            </a:r>
            <a:r>
              <a:rPr lang="en-US" sz="2800" dirty="0" smtClean="0"/>
              <a:t>vulnerabilities.</a:t>
            </a:r>
          </a:p>
          <a:p>
            <a:r>
              <a:rPr lang="en-US" sz="2800" dirty="0" smtClean="0"/>
              <a:t>Recovery metrics need to be created with systematically collected and shared data that characterize the baseline conditions of a community. </a:t>
            </a:r>
            <a:endParaRPr lang="en-US" sz="2800" dirty="0"/>
          </a:p>
          <a:p>
            <a:endParaRPr lang="en-US" sz="2800" dirty="0"/>
          </a:p>
          <a:p>
            <a:endParaRPr lang="en-US" dirty="0"/>
          </a:p>
        </p:txBody>
      </p:sp>
    </p:spTree>
    <p:extLst>
      <p:ext uri="{BB962C8B-B14F-4D97-AF65-F5344CB8AC3E}">
        <p14:creationId xmlns:p14="http://schemas.microsoft.com/office/powerpoint/2010/main" xmlns="" val="1046832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to measure recovery </a:t>
            </a:r>
            <a:endParaRPr lang="en-US" sz="2800" dirty="0"/>
          </a:p>
        </p:txBody>
      </p:sp>
      <p:sp>
        <p:nvSpPr>
          <p:cNvPr id="4" name="Text Placeholder 3"/>
          <p:cNvSpPr>
            <a:spLocks noGrp="1"/>
          </p:cNvSpPr>
          <p:nvPr>
            <p:ph type="body" sz="half" idx="2"/>
          </p:nvPr>
        </p:nvSpPr>
        <p:spPr/>
        <p:txBody>
          <a:bodyPr>
            <a:normAutofit/>
          </a:bodyPr>
          <a:lstStyle/>
          <a:p>
            <a:r>
              <a:rPr lang="en-US" sz="2400" dirty="0" smtClean="0"/>
              <a:t>Establishing Recovery Indicators</a:t>
            </a:r>
            <a:endParaRPr lang="en-US" sz="2400" dirty="0"/>
          </a:p>
        </p:txBody>
      </p:sp>
      <p:pic>
        <p:nvPicPr>
          <p:cNvPr id="7" name="Picture 6"/>
          <p:cNvPicPr>
            <a:picLocks noChangeAspect="1"/>
          </p:cNvPicPr>
          <p:nvPr/>
        </p:nvPicPr>
        <p:blipFill>
          <a:blip r:embed="rId3"/>
          <a:stretch>
            <a:fillRect/>
          </a:stretch>
        </p:blipFill>
        <p:spPr>
          <a:xfrm>
            <a:off x="3309620" y="1161815"/>
            <a:ext cx="5445760" cy="3077338"/>
          </a:xfrm>
          <a:prstGeom prst="rect">
            <a:avLst/>
          </a:prstGeom>
          <a:effectLst>
            <a:outerShdw blurRad="50800" dist="76200" dir="5400000" sx="108000" sy="108000" algn="t" rotWithShape="0">
              <a:prstClr val="black">
                <a:alpha val="40000"/>
              </a:prstClr>
            </a:outerShdw>
          </a:effectLst>
        </p:spPr>
      </p:pic>
    </p:spTree>
    <p:extLst>
      <p:ext uri="{BB962C8B-B14F-4D97-AF65-F5344CB8AC3E}">
        <p14:creationId xmlns:p14="http://schemas.microsoft.com/office/powerpoint/2010/main" xmlns="" val="1331950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thinking (code breaking)  </a:t>
            </a:r>
            <a:endParaRPr lang="en-US" dirty="0"/>
          </a:p>
        </p:txBody>
      </p:sp>
      <p:sp>
        <p:nvSpPr>
          <p:cNvPr id="3" name="Content Placeholder 2"/>
          <p:cNvSpPr>
            <a:spLocks noGrp="1"/>
          </p:cNvSpPr>
          <p:nvPr>
            <p:ph idx="1"/>
          </p:nvPr>
        </p:nvSpPr>
        <p:spPr>
          <a:xfrm>
            <a:off x="685801" y="2028614"/>
            <a:ext cx="10131425" cy="3001433"/>
          </a:xfrm>
        </p:spPr>
        <p:txBody>
          <a:bodyPr>
            <a:normAutofit/>
          </a:bodyPr>
          <a:lstStyle/>
          <a:p>
            <a:r>
              <a:rPr lang="en-US" sz="2400" b="1" dirty="0"/>
              <a:t>Directions: </a:t>
            </a:r>
            <a:r>
              <a:rPr lang="en-US" sz="2400" dirty="0"/>
              <a:t>This puzzle is called a </a:t>
            </a:r>
            <a:r>
              <a:rPr lang="en-US" sz="2400" b="1" dirty="0"/>
              <a:t>Cryptogram</a:t>
            </a:r>
            <a:r>
              <a:rPr lang="en-US" sz="2400" dirty="0"/>
              <a:t>. At the top there is a KEY that lists all the letters from A thru Z with an empty box below. Each of the letters has a corresponding number. The bottom part contains a secret phrase. Each of the blanks has a number underneath it. Break into teams to fill in the letters that correspond to the numbers below the blanks to solve the phrase. You have </a:t>
            </a:r>
            <a:r>
              <a:rPr lang="en-US" sz="2400" b="1" dirty="0" smtClean="0"/>
              <a:t>5 </a:t>
            </a:r>
            <a:r>
              <a:rPr lang="en-US" sz="2400" b="1" dirty="0"/>
              <a:t>minutes </a:t>
            </a:r>
            <a:r>
              <a:rPr lang="en-US" sz="2400" dirty="0"/>
              <a:t>to complete </a:t>
            </a:r>
            <a:r>
              <a:rPr lang="en-US" sz="2400" dirty="0" smtClean="0"/>
              <a:t>this.</a:t>
            </a:r>
          </a:p>
          <a:p>
            <a:endParaRPr lang="en-US" sz="2400" dirty="0"/>
          </a:p>
          <a:p>
            <a:endParaRPr lang="en-US" sz="2400" dirty="0" smtClean="0"/>
          </a:p>
          <a:p>
            <a:endParaRPr lang="en-US" sz="2400" dirty="0"/>
          </a:p>
        </p:txBody>
      </p:sp>
      <p:pic>
        <p:nvPicPr>
          <p:cNvPr id="4" name="Picture 3" descr="Screen Shot 2015-03-23 at 7.07.36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20240" y="4122420"/>
            <a:ext cx="8298180" cy="2575560"/>
          </a:xfrm>
          <a:prstGeom prst="rect">
            <a:avLst/>
          </a:prstGeom>
        </p:spPr>
      </p:pic>
    </p:spTree>
    <p:extLst>
      <p:ext uri="{BB962C8B-B14F-4D97-AF65-F5344CB8AC3E}">
        <p14:creationId xmlns:p14="http://schemas.microsoft.com/office/powerpoint/2010/main" xmlns="" val="718903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 indicators </a:t>
            </a:r>
            <a:endParaRPr lang="en-US" dirty="0"/>
          </a:p>
        </p:txBody>
      </p:sp>
      <p:sp>
        <p:nvSpPr>
          <p:cNvPr id="3" name="Content Placeholder 2"/>
          <p:cNvSpPr>
            <a:spLocks noGrp="1"/>
          </p:cNvSpPr>
          <p:nvPr>
            <p:ph idx="1"/>
          </p:nvPr>
        </p:nvSpPr>
        <p:spPr/>
        <p:txBody>
          <a:bodyPr>
            <a:normAutofit/>
          </a:bodyPr>
          <a:lstStyle/>
          <a:p>
            <a:r>
              <a:rPr lang="en-US" sz="2800" dirty="0" smtClean="0"/>
              <a:t>Recovery indicators offer relevant feedback throughout the post-disaster Recovery Support Strategy implementation process. </a:t>
            </a:r>
          </a:p>
          <a:p>
            <a:r>
              <a:rPr lang="en-US" sz="2800" dirty="0" smtClean="0"/>
              <a:t>Each recovery indicator are linked to recovery goals, targets, all the way to the individual project level.</a:t>
            </a:r>
          </a:p>
          <a:p>
            <a:r>
              <a:rPr lang="en-US" sz="2800" dirty="0" smtClean="0"/>
              <a:t>Analysis of recovery indicators can also be used to convert information into intelligence for policy decisions.</a:t>
            </a:r>
          </a:p>
          <a:p>
            <a:endParaRPr lang="en-US" sz="2800" dirty="0"/>
          </a:p>
          <a:p>
            <a:endParaRPr lang="en-US" sz="2800" dirty="0"/>
          </a:p>
        </p:txBody>
      </p:sp>
    </p:spTree>
    <p:extLst>
      <p:ext uri="{BB962C8B-B14F-4D97-AF65-F5344CB8AC3E}">
        <p14:creationId xmlns:p14="http://schemas.microsoft.com/office/powerpoint/2010/main" xmlns="" val="2133881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recovery indicators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245827396"/>
              </p:ext>
            </p:extLst>
          </p:nvPr>
        </p:nvGraphicFramePr>
        <p:xfrm>
          <a:off x="492368" y="2229462"/>
          <a:ext cx="11218986" cy="4053840"/>
        </p:xfrm>
        <a:graphic>
          <a:graphicData uri="http://schemas.openxmlformats.org/drawingml/2006/table">
            <a:tbl>
              <a:tblPr firstRow="1" bandRow="1">
                <a:tableStyleId>{5C22544A-7EE6-4342-B048-85BDC9FD1C3A}</a:tableStyleId>
              </a:tblPr>
              <a:tblGrid>
                <a:gridCol w="3739662"/>
                <a:gridCol w="3739662"/>
                <a:gridCol w="3739662"/>
              </a:tblGrid>
              <a:tr h="370840">
                <a:tc>
                  <a:txBody>
                    <a:bodyPr/>
                    <a:lstStyle/>
                    <a:p>
                      <a:pPr algn="ctr"/>
                      <a:r>
                        <a:rPr lang="en-US" sz="2800" dirty="0" smtClean="0"/>
                        <a:t>Recovery Support Function</a:t>
                      </a:r>
                      <a:endParaRPr lang="en-US" sz="2800" dirty="0"/>
                    </a:p>
                  </a:txBody>
                  <a:tcPr/>
                </a:tc>
                <a:tc>
                  <a:txBody>
                    <a:bodyPr/>
                    <a:lstStyle/>
                    <a:p>
                      <a:pPr algn="ctr"/>
                      <a:r>
                        <a:rPr lang="en-US" sz="2800" dirty="0" smtClean="0"/>
                        <a:t>Linked Recovery Goal/Target/Project</a:t>
                      </a:r>
                      <a:endParaRPr lang="en-US" sz="2800" dirty="0"/>
                    </a:p>
                  </a:txBody>
                  <a:tcPr/>
                </a:tc>
                <a:tc>
                  <a:txBody>
                    <a:bodyPr/>
                    <a:lstStyle/>
                    <a:p>
                      <a:pPr algn="ctr"/>
                      <a:r>
                        <a:rPr lang="en-US" sz="2800" dirty="0" smtClean="0"/>
                        <a:t>Indicator</a:t>
                      </a:r>
                      <a:endParaRPr lang="en-US" sz="2800" dirty="0"/>
                    </a:p>
                  </a:txBody>
                  <a:tcPr anchor="ctr"/>
                </a:tc>
              </a:tr>
              <a:tr h="370840">
                <a:tc rowSpan="2">
                  <a:txBody>
                    <a:bodyPr/>
                    <a:lstStyle/>
                    <a:p>
                      <a:pPr algn="ctr"/>
                      <a:r>
                        <a:rPr lang="en-US" sz="2400" dirty="0" smtClean="0"/>
                        <a:t>Economic </a:t>
                      </a:r>
                      <a:endParaRPr lang="en-US" sz="2400" dirty="0"/>
                    </a:p>
                  </a:txBody>
                  <a:tcPr anchor="ctr"/>
                </a:tc>
                <a:tc>
                  <a:txBody>
                    <a:bodyPr/>
                    <a:lstStyle/>
                    <a:p>
                      <a:pPr algn="ctr"/>
                      <a:r>
                        <a:rPr lang="en-US" sz="2400" dirty="0" smtClean="0"/>
                        <a:t>Economic resumption</a:t>
                      </a:r>
                      <a:r>
                        <a:rPr lang="en-US" sz="2400" baseline="0" dirty="0" smtClean="0"/>
                        <a:t> to keep business operating</a:t>
                      </a:r>
                      <a:endParaRPr lang="en-US" sz="2400" dirty="0"/>
                    </a:p>
                  </a:txBody>
                  <a:tcPr anchor="ctr"/>
                </a:tc>
                <a:tc>
                  <a:txBody>
                    <a:bodyPr/>
                    <a:lstStyle/>
                    <a:p>
                      <a:pPr marL="342900" indent="-342900" algn="l">
                        <a:buFont typeface="Arial" charset="0"/>
                        <a:buChar char="•"/>
                      </a:pPr>
                      <a:r>
                        <a:rPr lang="en-US" sz="2400" dirty="0" smtClean="0"/>
                        <a:t>% preexisting business operating</a:t>
                      </a:r>
                    </a:p>
                    <a:p>
                      <a:pPr marL="342900" indent="-342900" algn="l">
                        <a:buFont typeface="Arial" charset="0"/>
                        <a:buChar char="•"/>
                      </a:pPr>
                      <a:r>
                        <a:rPr lang="en-US" sz="2400" dirty="0" smtClean="0"/>
                        <a:t>% jobs restored </a:t>
                      </a:r>
                    </a:p>
                    <a:p>
                      <a:pPr algn="l"/>
                      <a:endParaRPr lang="en-US" sz="2400" dirty="0"/>
                    </a:p>
                  </a:txBody>
                  <a:tcPr anchor="ctr"/>
                </a:tc>
              </a:tr>
              <a:tr h="370840">
                <a:tc vMerge="1">
                  <a:txBody>
                    <a:bodyPr/>
                    <a:lstStyle/>
                    <a:p>
                      <a:endParaRPr lang="en-US" sz="2800" dirty="0"/>
                    </a:p>
                  </a:txBody>
                  <a:tcPr/>
                </a:tc>
                <a:tc>
                  <a:txBody>
                    <a:bodyPr/>
                    <a:lstStyle/>
                    <a:p>
                      <a:pPr algn="ctr"/>
                      <a:r>
                        <a:rPr lang="en-US" sz="2400" dirty="0" smtClean="0"/>
                        <a:t>Economic</a:t>
                      </a:r>
                      <a:r>
                        <a:rPr lang="en-US" sz="2400" baseline="0" dirty="0" smtClean="0"/>
                        <a:t> well-being</a:t>
                      </a:r>
                      <a:endParaRPr lang="en-US" sz="2400" dirty="0"/>
                    </a:p>
                  </a:txBody>
                  <a:tcPr anchor="ctr"/>
                </a:tc>
                <a:tc>
                  <a:txBody>
                    <a:bodyPr/>
                    <a:lstStyle/>
                    <a:p>
                      <a:pPr marL="457200" indent="-457200" algn="l">
                        <a:buFont typeface="Arial" charset="0"/>
                        <a:buChar char="•"/>
                      </a:pPr>
                      <a:r>
                        <a:rPr lang="en-US" sz="2400" dirty="0" smtClean="0"/>
                        <a:t>Consumer</a:t>
                      </a:r>
                      <a:r>
                        <a:rPr lang="en-US" sz="2400" baseline="0" dirty="0" smtClean="0"/>
                        <a:t> price index</a:t>
                      </a:r>
                    </a:p>
                    <a:p>
                      <a:pPr marL="457200" indent="-457200" algn="l">
                        <a:buFont typeface="Arial" charset="0"/>
                        <a:buChar char="•"/>
                      </a:pPr>
                      <a:r>
                        <a:rPr lang="en-US" sz="2400" baseline="0" dirty="0" smtClean="0"/>
                        <a:t>Unemployment index</a:t>
                      </a:r>
                    </a:p>
                    <a:p>
                      <a:pPr marL="457200" indent="-457200" algn="l">
                        <a:buFont typeface="Arial" charset="0"/>
                        <a:buChar char="•"/>
                      </a:pPr>
                      <a:r>
                        <a:rPr lang="en-US" sz="2400" baseline="0" dirty="0" smtClean="0"/>
                        <a:t>Jobless claims per month</a:t>
                      </a:r>
                      <a:endParaRPr lang="en-US" sz="2400" dirty="0"/>
                    </a:p>
                  </a:txBody>
                  <a:tcPr/>
                </a:tc>
              </a:tr>
            </a:tbl>
          </a:graphicData>
        </a:graphic>
      </p:graphicFrame>
    </p:spTree>
    <p:extLst>
      <p:ext uri="{BB962C8B-B14F-4D97-AF65-F5344CB8AC3E}">
        <p14:creationId xmlns:p14="http://schemas.microsoft.com/office/powerpoint/2010/main" xmlns="" val="133239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recovery indicators Continued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67504744"/>
              </p:ext>
            </p:extLst>
          </p:nvPr>
        </p:nvGraphicFramePr>
        <p:xfrm>
          <a:off x="527539" y="2405308"/>
          <a:ext cx="11218986" cy="3230880"/>
        </p:xfrm>
        <a:graphic>
          <a:graphicData uri="http://schemas.openxmlformats.org/drawingml/2006/table">
            <a:tbl>
              <a:tblPr firstRow="1" bandRow="1">
                <a:tableStyleId>{5C22544A-7EE6-4342-B048-85BDC9FD1C3A}</a:tableStyleId>
              </a:tblPr>
              <a:tblGrid>
                <a:gridCol w="3739662"/>
                <a:gridCol w="3739662"/>
                <a:gridCol w="3739662"/>
              </a:tblGrid>
              <a:tr h="370840">
                <a:tc>
                  <a:txBody>
                    <a:bodyPr/>
                    <a:lstStyle/>
                    <a:p>
                      <a:pPr algn="ctr"/>
                      <a:r>
                        <a:rPr lang="en-US" sz="2800" dirty="0" smtClean="0"/>
                        <a:t>Recovery Support Function</a:t>
                      </a:r>
                      <a:endParaRPr lang="en-US" sz="2800" dirty="0"/>
                    </a:p>
                  </a:txBody>
                  <a:tcPr/>
                </a:tc>
                <a:tc>
                  <a:txBody>
                    <a:bodyPr/>
                    <a:lstStyle/>
                    <a:p>
                      <a:pPr algn="ctr"/>
                      <a:r>
                        <a:rPr lang="en-US" sz="2800" dirty="0" smtClean="0"/>
                        <a:t>Linked Recovery Goal/Target/Project</a:t>
                      </a:r>
                      <a:endParaRPr lang="en-US" sz="2800" dirty="0"/>
                    </a:p>
                  </a:txBody>
                  <a:tcPr/>
                </a:tc>
                <a:tc>
                  <a:txBody>
                    <a:bodyPr/>
                    <a:lstStyle/>
                    <a:p>
                      <a:pPr algn="ctr"/>
                      <a:r>
                        <a:rPr lang="en-US" sz="2800" dirty="0" smtClean="0"/>
                        <a:t>Indicator</a:t>
                      </a:r>
                      <a:endParaRPr lang="en-US" sz="2800" dirty="0"/>
                    </a:p>
                  </a:txBody>
                  <a:tcPr anchor="ctr"/>
                </a:tc>
              </a:tr>
              <a:tr h="741680">
                <a:tc>
                  <a:txBody>
                    <a:bodyPr/>
                    <a:lstStyle/>
                    <a:p>
                      <a:pPr algn="ctr"/>
                      <a:r>
                        <a:rPr lang="en-US" sz="2400" dirty="0" smtClean="0"/>
                        <a:t>Infrastructure</a:t>
                      </a:r>
                      <a:endParaRPr lang="en-US" sz="2400" dirty="0"/>
                    </a:p>
                  </a:txBody>
                  <a:tcPr anchor="ctr"/>
                </a:tc>
                <a:tc>
                  <a:txBody>
                    <a:bodyPr/>
                    <a:lstStyle/>
                    <a:p>
                      <a:pPr algn="ctr"/>
                      <a:r>
                        <a:rPr lang="en-US" sz="2400" dirty="0" smtClean="0"/>
                        <a:t>Replace/repair infrastructure</a:t>
                      </a:r>
                      <a:r>
                        <a:rPr lang="en-US" sz="2400" baseline="0" dirty="0" smtClean="0"/>
                        <a:t> to desired conditions</a:t>
                      </a:r>
                      <a:endParaRPr lang="en-US" sz="2400" dirty="0"/>
                    </a:p>
                    <a:p>
                      <a:pPr algn="ctr"/>
                      <a:r>
                        <a:rPr lang="en-US" sz="2400" dirty="0" smtClean="0"/>
                        <a:t>Economic</a:t>
                      </a:r>
                      <a:r>
                        <a:rPr lang="en-US" sz="2400" baseline="0" dirty="0" smtClean="0"/>
                        <a:t> well-being</a:t>
                      </a:r>
                      <a:endParaRPr lang="en-US" sz="2400" dirty="0"/>
                    </a:p>
                  </a:txBody>
                  <a:tcPr anchor="ctr">
                    <a:solidFill>
                      <a:srgbClr val="EFF7EB"/>
                    </a:solidFill>
                  </a:tcPr>
                </a:tc>
                <a:tc>
                  <a:txBody>
                    <a:bodyPr/>
                    <a:lstStyle/>
                    <a:p>
                      <a:pPr marL="342900" indent="-342900" algn="l">
                        <a:buFont typeface="Arial" charset="0"/>
                        <a:buChar char="•"/>
                      </a:pPr>
                      <a:r>
                        <a:rPr lang="en-US" sz="2400" dirty="0" smtClean="0"/>
                        <a:t>% of re-established transportation systems</a:t>
                      </a:r>
                    </a:p>
                    <a:p>
                      <a:pPr marL="342900" indent="-342900" algn="l">
                        <a:buFont typeface="Arial" charset="0"/>
                        <a:buChar char="•"/>
                      </a:pPr>
                      <a:r>
                        <a:rPr lang="en-US" sz="2400" dirty="0" smtClean="0"/>
                        <a:t>Miles</a:t>
                      </a:r>
                      <a:r>
                        <a:rPr lang="en-US" sz="2400" baseline="0" dirty="0" smtClean="0"/>
                        <a:t> of disaster damaged road and bridges repaired</a:t>
                      </a:r>
                      <a:endParaRPr lang="en-US" sz="2400" dirty="0" smtClean="0"/>
                    </a:p>
                    <a:p>
                      <a:pPr algn="l"/>
                      <a:endParaRPr lang="en-US" sz="2400" dirty="0"/>
                    </a:p>
                  </a:txBody>
                  <a:tcPr anchor="ctr">
                    <a:solidFill>
                      <a:srgbClr val="EFF7EB"/>
                    </a:solidFill>
                  </a:tcPr>
                </a:tc>
              </a:tr>
            </a:tbl>
          </a:graphicData>
        </a:graphic>
      </p:graphicFrame>
    </p:spTree>
    <p:extLst>
      <p:ext uri="{BB962C8B-B14F-4D97-AF65-F5344CB8AC3E}">
        <p14:creationId xmlns:p14="http://schemas.microsoft.com/office/powerpoint/2010/main" xmlns="" val="1178645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recovery indicators Continued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533974687"/>
              </p:ext>
            </p:extLst>
          </p:nvPr>
        </p:nvGraphicFramePr>
        <p:xfrm>
          <a:off x="492370" y="2065867"/>
          <a:ext cx="11218986" cy="4328160"/>
        </p:xfrm>
        <a:graphic>
          <a:graphicData uri="http://schemas.openxmlformats.org/drawingml/2006/table">
            <a:tbl>
              <a:tblPr firstRow="1" bandRow="1">
                <a:tableStyleId>{5C22544A-7EE6-4342-B048-85BDC9FD1C3A}</a:tableStyleId>
              </a:tblPr>
              <a:tblGrid>
                <a:gridCol w="3739662"/>
                <a:gridCol w="3739662"/>
                <a:gridCol w="3739662"/>
              </a:tblGrid>
              <a:tr h="0">
                <a:tc>
                  <a:txBody>
                    <a:bodyPr/>
                    <a:lstStyle/>
                    <a:p>
                      <a:pPr algn="ctr"/>
                      <a:r>
                        <a:rPr lang="en-US" sz="2800" dirty="0" smtClean="0"/>
                        <a:t>Recovery Support Function</a:t>
                      </a:r>
                      <a:endParaRPr lang="en-US" sz="2800" dirty="0"/>
                    </a:p>
                  </a:txBody>
                  <a:tcPr/>
                </a:tc>
                <a:tc>
                  <a:txBody>
                    <a:bodyPr/>
                    <a:lstStyle/>
                    <a:p>
                      <a:pPr algn="ctr"/>
                      <a:r>
                        <a:rPr lang="en-US" sz="2800" dirty="0" smtClean="0"/>
                        <a:t>Linked Recovery Goal/Target/Project</a:t>
                      </a:r>
                      <a:endParaRPr lang="en-US" sz="2800" dirty="0"/>
                    </a:p>
                  </a:txBody>
                  <a:tcPr/>
                </a:tc>
                <a:tc>
                  <a:txBody>
                    <a:bodyPr/>
                    <a:lstStyle/>
                    <a:p>
                      <a:pPr algn="ctr"/>
                      <a:r>
                        <a:rPr lang="en-US" sz="2800" dirty="0" smtClean="0"/>
                        <a:t>Indicator</a:t>
                      </a:r>
                      <a:endParaRPr lang="en-US" sz="2800" dirty="0"/>
                    </a:p>
                  </a:txBody>
                  <a:tcPr anchor="ctr"/>
                </a:tc>
              </a:tr>
              <a:tr h="3188702">
                <a:tc>
                  <a:txBody>
                    <a:bodyPr/>
                    <a:lstStyle/>
                    <a:p>
                      <a:pPr algn="ctr"/>
                      <a:r>
                        <a:rPr lang="en-US" sz="2400" dirty="0" smtClean="0"/>
                        <a:t>Natural,</a:t>
                      </a:r>
                      <a:r>
                        <a:rPr lang="en-US" sz="2400" baseline="0" dirty="0" smtClean="0"/>
                        <a:t> Cultural, and Historical Resources</a:t>
                      </a:r>
                      <a:endParaRPr lang="en-US" sz="2400" dirty="0"/>
                    </a:p>
                  </a:txBody>
                  <a:tcPr anchor="ctr"/>
                </a:tc>
                <a:tc>
                  <a:txBody>
                    <a:bodyPr/>
                    <a:lstStyle/>
                    <a:p>
                      <a:pPr algn="ctr"/>
                      <a:r>
                        <a:rPr lang="en-US" sz="2400" dirty="0" smtClean="0"/>
                        <a:t>Restoration of Cultural Sites</a:t>
                      </a:r>
                      <a:endParaRPr lang="en-US" sz="2400" dirty="0"/>
                    </a:p>
                  </a:txBody>
                  <a:tcPr anchor="ctr">
                    <a:solidFill>
                      <a:srgbClr val="EFF7EB"/>
                    </a:solidFill>
                  </a:tcPr>
                </a:tc>
                <a:tc>
                  <a:txBody>
                    <a:bodyPr/>
                    <a:lstStyle/>
                    <a:p>
                      <a:pPr marL="342900" indent="-342900" algn="l">
                        <a:buFont typeface="Arial" charset="0"/>
                        <a:buChar char="•"/>
                      </a:pPr>
                      <a:r>
                        <a:rPr lang="en-US" sz="2400" dirty="0" smtClean="0"/>
                        <a:t>Number of museums open</a:t>
                      </a:r>
                    </a:p>
                    <a:p>
                      <a:pPr marL="342900" indent="-342900" algn="l">
                        <a:buFont typeface="Arial" charset="0"/>
                        <a:buChar char="•"/>
                      </a:pPr>
                      <a:r>
                        <a:rPr lang="en-US" sz="2400" dirty="0" smtClean="0"/>
                        <a:t>Number of public parks</a:t>
                      </a:r>
                      <a:r>
                        <a:rPr lang="en-US" sz="2400" baseline="0" dirty="0" smtClean="0"/>
                        <a:t> open</a:t>
                      </a:r>
                    </a:p>
                    <a:p>
                      <a:pPr marL="342900" indent="-342900" algn="l">
                        <a:buFont typeface="Arial" charset="0"/>
                        <a:buChar char="•"/>
                      </a:pPr>
                      <a:r>
                        <a:rPr lang="en-US" sz="2400" baseline="0" dirty="0" smtClean="0"/>
                        <a:t>% of repaired religious facilities </a:t>
                      </a:r>
                    </a:p>
                    <a:p>
                      <a:pPr marL="342900" indent="-342900" algn="l">
                        <a:buFont typeface="Arial" charset="0"/>
                        <a:buChar char="•"/>
                      </a:pPr>
                      <a:r>
                        <a:rPr lang="en-US" sz="2400" baseline="0" dirty="0" smtClean="0"/>
                        <a:t>Number of professional sport organizations operating </a:t>
                      </a:r>
                      <a:endParaRPr lang="en-US" sz="2400" dirty="0" smtClean="0"/>
                    </a:p>
                  </a:txBody>
                  <a:tcPr anchor="ctr">
                    <a:solidFill>
                      <a:srgbClr val="EFF7EB"/>
                    </a:solidFill>
                  </a:tcPr>
                </a:tc>
              </a:tr>
            </a:tbl>
          </a:graphicData>
        </a:graphic>
      </p:graphicFrame>
    </p:spTree>
    <p:extLst>
      <p:ext uri="{BB962C8B-B14F-4D97-AF65-F5344CB8AC3E}">
        <p14:creationId xmlns:p14="http://schemas.microsoft.com/office/powerpoint/2010/main" xmlns="" val="1926632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when establishing recovery indicators </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Does the indicator account for goals that reflect community needs and aspirations?</a:t>
            </a:r>
          </a:p>
          <a:p>
            <a:r>
              <a:rPr lang="en-US" sz="2800" dirty="0" smtClean="0"/>
              <a:t>Can the indicator be customized to fit an individual government agency, non-governmental organization, or private organization for execution?</a:t>
            </a:r>
          </a:p>
          <a:p>
            <a:r>
              <a:rPr lang="en-US" sz="2800" dirty="0" smtClean="0"/>
              <a:t>Is the cost/benefit relationship acceptable?</a:t>
            </a:r>
          </a:p>
          <a:p>
            <a:r>
              <a:rPr lang="en-US" sz="2800" dirty="0" smtClean="0"/>
              <a:t>Will the measure be sustainable to track performance over a period of time (e.g., days, months, years)?</a:t>
            </a:r>
            <a:endParaRPr lang="en-US" sz="2800" dirty="0"/>
          </a:p>
        </p:txBody>
      </p:sp>
    </p:spTree>
    <p:extLst>
      <p:ext uri="{BB962C8B-B14F-4D97-AF65-F5344CB8AC3E}">
        <p14:creationId xmlns:p14="http://schemas.microsoft.com/office/powerpoint/2010/main" xmlns="" val="984365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Case study </a:t>
            </a:r>
            <a:endParaRPr lang="en-US" sz="2800"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xmlns="" val="0"/>
              </a:ext>
            </a:extLst>
          </a:blip>
          <a:srcRect t="22077" b="22077"/>
          <a:stretch>
            <a:fillRect/>
          </a:stretch>
        </p:blipFill>
        <p:spPr>
          <a:xfrm>
            <a:off x="1371599" y="1074177"/>
            <a:ext cx="8759827" cy="3164976"/>
          </a:xfrm>
        </p:spPr>
      </p:pic>
      <p:sp>
        <p:nvSpPr>
          <p:cNvPr id="4" name="Text Placeholder 3"/>
          <p:cNvSpPr>
            <a:spLocks noGrp="1"/>
          </p:cNvSpPr>
          <p:nvPr>
            <p:ph type="body" sz="half" idx="2"/>
          </p:nvPr>
        </p:nvSpPr>
        <p:spPr/>
        <p:txBody>
          <a:bodyPr>
            <a:normAutofit/>
          </a:bodyPr>
          <a:lstStyle/>
          <a:p>
            <a:r>
              <a:rPr lang="en-US" sz="2400" dirty="0" smtClean="0"/>
              <a:t>District of Columbia: Disaster Recovery Scorecard</a:t>
            </a:r>
            <a:endParaRPr lang="en-US" sz="2400" dirty="0"/>
          </a:p>
        </p:txBody>
      </p:sp>
    </p:spTree>
    <p:extLst>
      <p:ext uri="{BB962C8B-B14F-4D97-AF65-F5344CB8AC3E}">
        <p14:creationId xmlns:p14="http://schemas.microsoft.com/office/powerpoint/2010/main" xmlns="" val="8495139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scorecard</a:t>
            </a:r>
            <a:endParaRPr lang="en-US" dirty="0"/>
          </a:p>
        </p:txBody>
      </p:sp>
      <p:sp>
        <p:nvSpPr>
          <p:cNvPr id="3" name="Content Placeholder 2"/>
          <p:cNvSpPr>
            <a:spLocks noGrp="1"/>
          </p:cNvSpPr>
          <p:nvPr>
            <p:ph idx="1"/>
          </p:nvPr>
        </p:nvSpPr>
        <p:spPr>
          <a:xfrm>
            <a:off x="685801" y="2142067"/>
            <a:ext cx="10131425" cy="4170810"/>
          </a:xfrm>
        </p:spPr>
        <p:txBody>
          <a:bodyPr>
            <a:normAutofit lnSpcReduction="10000"/>
          </a:bodyPr>
          <a:lstStyle/>
          <a:p>
            <a:r>
              <a:rPr lang="en-US" sz="2800" dirty="0" smtClean="0"/>
              <a:t>The District of Columbia (District) has developed a recovery </a:t>
            </a:r>
            <a:r>
              <a:rPr lang="en-US" sz="2800" dirty="0"/>
              <a:t>s</a:t>
            </a:r>
            <a:r>
              <a:rPr lang="en-US" sz="2800" dirty="0" smtClean="0"/>
              <a:t>corecard to provide a systematic, independent, and replicable approach to monitor and evaluate the recovery efforts. </a:t>
            </a:r>
          </a:p>
          <a:p>
            <a:r>
              <a:rPr lang="en-US" sz="2800" dirty="0" smtClean="0"/>
              <a:t>The scorecard is composed of a set of recovery indicators arranged by the District’s recovery support functions. </a:t>
            </a:r>
          </a:p>
          <a:p>
            <a:r>
              <a:rPr lang="en-US" sz="2800" dirty="0" smtClean="0"/>
              <a:t>The scorecard may be displayed in tables, charts, and graphs to demonstrate progress to measure success. </a:t>
            </a:r>
          </a:p>
          <a:p>
            <a:r>
              <a:rPr lang="en-US" sz="2800" dirty="0" smtClean="0"/>
              <a:t>The District established 20 – 30 recovery indicators for each recovery support function. </a:t>
            </a:r>
          </a:p>
          <a:p>
            <a:endParaRPr lang="en-US" sz="2800" dirty="0"/>
          </a:p>
        </p:txBody>
      </p:sp>
    </p:spTree>
    <p:extLst>
      <p:ext uri="{BB962C8B-B14F-4D97-AF65-F5344CB8AC3E}">
        <p14:creationId xmlns:p14="http://schemas.microsoft.com/office/powerpoint/2010/main" xmlns="" val="1131915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recovery scorecard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613450619"/>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34382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Brainstorming activity</a:t>
            </a:r>
            <a:endParaRPr lang="en-US" sz="2800" dirty="0"/>
          </a:p>
        </p:txBody>
      </p:sp>
      <p:sp>
        <p:nvSpPr>
          <p:cNvPr id="4" name="Text Placeholder 3"/>
          <p:cNvSpPr>
            <a:spLocks noGrp="1"/>
          </p:cNvSpPr>
          <p:nvPr>
            <p:ph type="body" sz="half" idx="2"/>
          </p:nvPr>
        </p:nvSpPr>
        <p:spPr/>
        <p:txBody>
          <a:bodyPr>
            <a:normAutofit/>
          </a:bodyPr>
          <a:lstStyle/>
          <a:p>
            <a:r>
              <a:rPr lang="en-US" sz="2400" dirty="0" smtClean="0"/>
              <a:t>Discovering Recovery Indicators</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21760" y="822960"/>
            <a:ext cx="4010660" cy="3622798"/>
          </a:xfrm>
          <a:prstGeom prst="rect">
            <a:avLst/>
          </a:prstGeom>
          <a:effectLst>
            <a:outerShdw blurRad="50800" dist="76200" dir="2700000" sx="103000" sy="103000" algn="tl" rotWithShape="0">
              <a:prstClr val="black">
                <a:alpha val="40000"/>
              </a:prstClr>
            </a:outerShdw>
          </a:effectLst>
        </p:spPr>
      </p:pic>
    </p:spTree>
    <p:extLst>
      <p:ext uri="{BB962C8B-B14F-4D97-AF65-F5344CB8AC3E}">
        <p14:creationId xmlns:p14="http://schemas.microsoft.com/office/powerpoint/2010/main" xmlns="" val="2110366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indicators</a:t>
            </a:r>
            <a:endParaRPr lang="en-US" dirty="0"/>
          </a:p>
        </p:txBody>
      </p:sp>
      <p:sp>
        <p:nvSpPr>
          <p:cNvPr id="3" name="Content Placeholder 2"/>
          <p:cNvSpPr>
            <a:spLocks noGrp="1"/>
          </p:cNvSpPr>
          <p:nvPr>
            <p:ph idx="1"/>
          </p:nvPr>
        </p:nvSpPr>
        <p:spPr>
          <a:xfrm>
            <a:off x="685801" y="2142067"/>
            <a:ext cx="6012179" cy="3649133"/>
          </a:xfrm>
        </p:spPr>
        <p:txBody>
          <a:bodyPr>
            <a:noAutofit/>
          </a:bodyPr>
          <a:lstStyle/>
          <a:p>
            <a:r>
              <a:rPr lang="en-US" sz="2400" dirty="0"/>
              <a:t>Now that you know </a:t>
            </a:r>
            <a:r>
              <a:rPr lang="en-US" sz="2400" dirty="0" smtClean="0"/>
              <a:t>the importance of measuring recovery progress, and the secrets of validating metrics– </a:t>
            </a:r>
            <a:r>
              <a:rPr lang="en-US" sz="2400" dirty="0"/>
              <a:t>let’s </a:t>
            </a:r>
            <a:r>
              <a:rPr lang="en-US" sz="2400" dirty="0" smtClean="0"/>
              <a:t>create some recovery indicators. </a:t>
            </a:r>
            <a:endParaRPr lang="en-US" sz="2400" dirty="0"/>
          </a:p>
          <a:p>
            <a:r>
              <a:rPr lang="en-US" sz="2400" dirty="0"/>
              <a:t>On one side of your index card, </a:t>
            </a:r>
            <a:r>
              <a:rPr lang="en-US" sz="2400" dirty="0" smtClean="0"/>
              <a:t>write a recovery goal, target, or project. </a:t>
            </a:r>
            <a:endParaRPr lang="en-US" sz="2400" dirty="0"/>
          </a:p>
          <a:p>
            <a:r>
              <a:rPr lang="en-US" sz="2400" dirty="0"/>
              <a:t>On the other side of the index card write three </a:t>
            </a:r>
            <a:r>
              <a:rPr lang="en-US" sz="2400" dirty="0" smtClean="0"/>
              <a:t>recovery indicators to measure its progress. </a:t>
            </a:r>
            <a:endParaRPr lang="en-US" sz="2400" dirty="0"/>
          </a:p>
          <a:p>
            <a:r>
              <a:rPr lang="en-US" sz="2400" dirty="0"/>
              <a:t>Pass your index card forward, let’s discuss. </a:t>
            </a:r>
          </a:p>
        </p:txBody>
      </p:sp>
      <p:sp>
        <p:nvSpPr>
          <p:cNvPr id="4" name="TextBox 3"/>
          <p:cNvSpPr txBox="1"/>
          <p:nvPr/>
        </p:nvSpPr>
        <p:spPr>
          <a:xfrm>
            <a:off x="8466902" y="1604202"/>
            <a:ext cx="2350324" cy="461665"/>
          </a:xfrm>
          <a:prstGeom prst="rect">
            <a:avLst/>
          </a:prstGeom>
          <a:noFill/>
        </p:spPr>
        <p:txBody>
          <a:bodyPr wrap="square" rtlCol="0">
            <a:spAutoFit/>
          </a:bodyPr>
          <a:lstStyle/>
          <a:p>
            <a:pPr algn="ctr"/>
            <a:r>
              <a:rPr lang="en-US" sz="2400" dirty="0" smtClean="0">
                <a:solidFill>
                  <a:srgbClr val="FFFFFF"/>
                </a:solidFill>
                <a:latin typeface="Franklin Gothic Medium" panose="020B0603020102020204" pitchFamily="34" charset="0"/>
              </a:rPr>
              <a:t>Side #1</a:t>
            </a:r>
          </a:p>
        </p:txBody>
      </p:sp>
      <p:sp>
        <p:nvSpPr>
          <p:cNvPr id="5" name="Rectangle 4"/>
          <p:cNvSpPr/>
          <p:nvPr/>
        </p:nvSpPr>
        <p:spPr>
          <a:xfrm>
            <a:off x="8028953" y="2112434"/>
            <a:ext cx="3226221" cy="153292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Bradley Hand Bold"/>
                <a:cs typeface="Bradley Hand Bold"/>
              </a:rPr>
              <a:t>Recovery Goals, Target, Projects</a:t>
            </a:r>
            <a:endParaRPr lang="en-US" sz="3200" dirty="0">
              <a:solidFill>
                <a:schemeClr val="bg1"/>
              </a:solidFill>
              <a:latin typeface="Bradley Hand Bold"/>
              <a:cs typeface="Bradley Hand Bold"/>
            </a:endParaRPr>
          </a:p>
        </p:txBody>
      </p:sp>
      <p:sp>
        <p:nvSpPr>
          <p:cNvPr id="6" name="TextBox 5"/>
          <p:cNvSpPr txBox="1"/>
          <p:nvPr/>
        </p:nvSpPr>
        <p:spPr>
          <a:xfrm>
            <a:off x="8466902" y="3966633"/>
            <a:ext cx="2350324" cy="461665"/>
          </a:xfrm>
          <a:prstGeom prst="rect">
            <a:avLst/>
          </a:prstGeom>
          <a:noFill/>
        </p:spPr>
        <p:txBody>
          <a:bodyPr wrap="square" rtlCol="0">
            <a:spAutoFit/>
          </a:bodyPr>
          <a:lstStyle/>
          <a:p>
            <a:pPr algn="ctr"/>
            <a:r>
              <a:rPr lang="en-US" sz="2400" dirty="0" smtClean="0">
                <a:solidFill>
                  <a:srgbClr val="FFFFFF"/>
                </a:solidFill>
                <a:latin typeface="Franklin Gothic Medium" panose="020B0603020102020204" pitchFamily="34" charset="0"/>
              </a:rPr>
              <a:t>Side #2</a:t>
            </a:r>
          </a:p>
        </p:txBody>
      </p:sp>
      <p:sp>
        <p:nvSpPr>
          <p:cNvPr id="7" name="Rectangle 6"/>
          <p:cNvSpPr/>
          <p:nvPr/>
        </p:nvSpPr>
        <p:spPr>
          <a:xfrm>
            <a:off x="8028952" y="4537293"/>
            <a:ext cx="3226221" cy="153292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Bradley Hand Bold"/>
                <a:cs typeface="Bradley Hand Bold"/>
              </a:rPr>
              <a:t>Three recovery indicators</a:t>
            </a:r>
          </a:p>
          <a:p>
            <a:pPr marL="457200" indent="-457200">
              <a:buFont typeface="+mj-lt"/>
              <a:buAutoNum type="arabicPeriod"/>
            </a:pPr>
            <a:endParaRPr lang="en-US" sz="1600" dirty="0">
              <a:solidFill>
                <a:schemeClr val="bg1"/>
              </a:solidFill>
              <a:latin typeface="Bradley Hand Bold"/>
              <a:cs typeface="Bradley Hand Bold"/>
            </a:endParaRPr>
          </a:p>
        </p:txBody>
      </p:sp>
    </p:spTree>
    <p:extLst>
      <p:ext uri="{BB962C8B-B14F-4D97-AF65-F5344CB8AC3E}">
        <p14:creationId xmlns:p14="http://schemas.microsoft.com/office/powerpoint/2010/main" xmlns="" val="1801709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clue</a:t>
            </a:r>
            <a:endParaRPr lang="en-US" dirty="0"/>
          </a:p>
        </p:txBody>
      </p:sp>
      <p:pic>
        <p:nvPicPr>
          <p:cNvPr id="4" name="Content Placeholder 3" descr="Screen Shot 2015-03-23 at 6.59.59 AM.png"/>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25512" y="2239169"/>
            <a:ext cx="9652000" cy="3454400"/>
          </a:xfrm>
          <a:prstGeom prst="rect">
            <a:avLst/>
          </a:prstGeom>
        </p:spPr>
      </p:pic>
    </p:spTree>
    <p:extLst>
      <p:ext uri="{BB962C8B-B14F-4D97-AF65-F5344CB8AC3E}">
        <p14:creationId xmlns:p14="http://schemas.microsoft.com/office/powerpoint/2010/main" xmlns="" val="1352286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63500">
              <a:schemeClr val="accent2">
                <a:satMod val="175000"/>
                <a:alpha val="40000"/>
              </a:schemeClr>
            </a:glow>
          </a:effectLst>
        </p:spPr>
        <p:txBody>
          <a:bodyPr/>
          <a:lstStyle/>
          <a:p>
            <a:r>
              <a:rPr lang="en-US" dirty="0" smtClean="0"/>
              <a:t>Meet the Masters of disasters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99877" y="1908212"/>
            <a:ext cx="1738312" cy="1738312"/>
          </a:xfrm>
          <a:effectLst>
            <a:glow rad="63500">
              <a:schemeClr val="accent2">
                <a:satMod val="175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99877" y="4382920"/>
            <a:ext cx="1738312" cy="1738312"/>
          </a:xfrm>
          <a:prstGeom prst="rect">
            <a:avLst/>
          </a:prstGeom>
          <a:effectLst>
            <a:glow rad="63500">
              <a:schemeClr val="accent2">
                <a:satMod val="175000"/>
                <a:alpha val="40000"/>
              </a:schemeClr>
            </a:glow>
          </a:effectLst>
        </p:spPr>
      </p:pic>
      <p:sp>
        <p:nvSpPr>
          <p:cNvPr id="8" name="TextBox 7"/>
          <p:cNvSpPr txBox="1"/>
          <p:nvPr/>
        </p:nvSpPr>
        <p:spPr>
          <a:xfrm>
            <a:off x="4004441" y="4241031"/>
            <a:ext cx="7472856" cy="2031325"/>
          </a:xfrm>
          <a:prstGeom prst="rect">
            <a:avLst/>
          </a:prstGeom>
          <a:noFill/>
        </p:spPr>
        <p:txBody>
          <a:bodyPr wrap="square" rtlCol="0">
            <a:spAutoFit/>
          </a:bodyPr>
          <a:lstStyle/>
          <a:p>
            <a:r>
              <a:rPr lang="en-US" dirty="0"/>
              <a:t>Mr. Justin Pierce is a </a:t>
            </a:r>
            <a:r>
              <a:rPr lang="en-US" dirty="0" smtClean="0"/>
              <a:t>Regional Coordinator </a:t>
            </a:r>
            <a:r>
              <a:rPr lang="en-US" dirty="0"/>
              <a:t>at Tetra Tech Inc., he brings </a:t>
            </a:r>
            <a:r>
              <a:rPr lang="en-US" dirty="0" smtClean="0"/>
              <a:t>12-years </a:t>
            </a:r>
            <a:r>
              <a:rPr lang="en-US" dirty="0"/>
              <a:t>of progressive experience in the areas of homeland security policy, emergency management, long-term disaster recovery, and all-hazards planning. Prior to joining Tetra Tech Inc., he was the Deputy Emergency Management Coordinator for the City of Alexandria, VA. Justin earned a Bachelor of Arts in Political Science from Virginia Tech University and a project management certificate from Georgetown University. </a:t>
            </a:r>
          </a:p>
        </p:txBody>
      </p:sp>
      <p:sp>
        <p:nvSpPr>
          <p:cNvPr id="4" name="Rectangle 3"/>
          <p:cNvSpPr/>
          <p:nvPr/>
        </p:nvSpPr>
        <p:spPr>
          <a:xfrm>
            <a:off x="4004440" y="1793233"/>
            <a:ext cx="8026861" cy="2031325"/>
          </a:xfrm>
          <a:prstGeom prst="rect">
            <a:avLst/>
          </a:prstGeom>
        </p:spPr>
        <p:txBody>
          <a:bodyPr wrap="square">
            <a:spAutoFit/>
          </a:bodyPr>
          <a:lstStyle/>
          <a:p>
            <a:r>
              <a:rPr lang="en-US" dirty="0"/>
              <a:t>Ms. Carrie </a:t>
            </a:r>
            <a:r>
              <a:rPr lang="en-US" dirty="0" err="1"/>
              <a:t>Speranza</a:t>
            </a:r>
            <a:r>
              <a:rPr lang="en-US" dirty="0"/>
              <a:t>, CEM is the Manager of Federal Preparedness Programs at </a:t>
            </a:r>
            <a:r>
              <a:rPr lang="en-US" dirty="0" err="1"/>
              <a:t>Hagerty</a:t>
            </a:r>
            <a:r>
              <a:rPr lang="en-US" dirty="0"/>
              <a:t> Consulting. She has 12-years of experience in emergency management with experiencing ranging from long-term disaster deployments, to policy and planning consultation at the local, state, and federal levels. Ms. </a:t>
            </a:r>
            <a:r>
              <a:rPr lang="en-US" dirty="0" err="1"/>
              <a:t>Speranza</a:t>
            </a:r>
            <a:r>
              <a:rPr lang="en-US" dirty="0"/>
              <a:t> specializes in program management, change management and strategic planning – working with clients to organize, evolve, and assess their emergency management programs and core competencies. Ms. </a:t>
            </a:r>
            <a:r>
              <a:rPr lang="en-US" dirty="0" err="1"/>
              <a:t>Speranza</a:t>
            </a:r>
            <a:r>
              <a:rPr lang="en-US" dirty="0"/>
              <a:t> is the current IAEM Region 3 Secretary/Treasurer.</a:t>
            </a:r>
          </a:p>
        </p:txBody>
      </p:sp>
    </p:spTree>
    <p:extLst>
      <p:ext uri="{BB962C8B-B14F-4D97-AF65-F5344CB8AC3E}">
        <p14:creationId xmlns:p14="http://schemas.microsoft.com/office/powerpoint/2010/main" xmlns="" val="5771439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685801" y="2493857"/>
            <a:ext cx="9166859" cy="1698413"/>
          </a:xfrm>
        </p:spPr>
        <p:txBody>
          <a:bodyPr>
            <a:noAutofit/>
          </a:bodyPr>
          <a:lstStyle/>
          <a:p>
            <a:pPr marL="0" marR="0" lvl="0" indent="0" defTabSz="914400" eaLnBrk="1" fontAlgn="auto" latinLnBrk="0" hangingPunct="1">
              <a:lnSpc>
                <a:spcPct val="100000"/>
              </a:lnSpc>
              <a:spcBef>
                <a:spcPts val="0"/>
              </a:spcBef>
              <a:spcAft>
                <a:spcPts val="0"/>
              </a:spcAft>
              <a:buClrTx/>
              <a:buSzTx/>
              <a:buNone/>
              <a:tabLst/>
              <a:defRPr/>
            </a:pPr>
            <a:r>
              <a:rPr lang="en-US" sz="2800" b="1" dirty="0" smtClean="0"/>
              <a:t>Ms. Carrie </a:t>
            </a:r>
            <a:r>
              <a:rPr lang="en-US" sz="2800" b="1" dirty="0" err="1" smtClean="0"/>
              <a:t>Speranza</a:t>
            </a:r>
            <a:endParaRPr lang="en-US" sz="2800" b="1" dirty="0" smtClean="0"/>
          </a:p>
          <a:p>
            <a:pPr marL="0" marR="0" lvl="0" indent="0" defTabSz="914400" eaLnBrk="1" fontAlgn="auto" latinLnBrk="0" hangingPunct="1">
              <a:lnSpc>
                <a:spcPct val="100000"/>
              </a:lnSpc>
              <a:spcBef>
                <a:spcPts val="0"/>
              </a:spcBef>
              <a:spcAft>
                <a:spcPts val="0"/>
              </a:spcAft>
              <a:buClrTx/>
              <a:buSzTx/>
              <a:buNone/>
              <a:tabLst/>
              <a:defRPr/>
            </a:pPr>
            <a:r>
              <a:rPr lang="en-US" sz="2800" b="1" dirty="0" smtClean="0"/>
              <a:t>Lead, Preparedness Technical Assistance Program</a:t>
            </a:r>
          </a:p>
          <a:p>
            <a:pPr marL="0" marR="0" lvl="0" indent="0" defTabSz="914400" eaLnBrk="1" fontAlgn="auto" latinLnBrk="0" hangingPunct="1">
              <a:lnSpc>
                <a:spcPct val="100000"/>
              </a:lnSpc>
              <a:spcBef>
                <a:spcPts val="0"/>
              </a:spcBef>
              <a:spcAft>
                <a:spcPts val="0"/>
              </a:spcAft>
              <a:buClrTx/>
              <a:buSzTx/>
              <a:buNone/>
              <a:tabLst/>
              <a:defRPr/>
            </a:pPr>
            <a:r>
              <a:rPr lang="en-US" sz="2800" b="1" dirty="0" smtClean="0"/>
              <a:t>FEMA National Integration Center</a:t>
            </a:r>
          </a:p>
          <a:p>
            <a:pPr marL="0" marR="0" lvl="0" indent="0" defTabSz="914400" eaLnBrk="1" fontAlgn="auto" latinLnBrk="0" hangingPunct="1">
              <a:lnSpc>
                <a:spcPct val="100000"/>
              </a:lnSpc>
              <a:spcBef>
                <a:spcPts val="0"/>
              </a:spcBef>
              <a:spcAft>
                <a:spcPts val="0"/>
              </a:spcAft>
              <a:buClrTx/>
              <a:buSzTx/>
              <a:buNone/>
              <a:tabLst/>
              <a:defRPr/>
            </a:pPr>
            <a:r>
              <a:rPr lang="en-US" sz="2800" b="1" dirty="0" err="1" smtClean="0"/>
              <a:t>Hagerty</a:t>
            </a:r>
            <a:r>
              <a:rPr lang="en-US" sz="2800" b="1" dirty="0" smtClean="0"/>
              <a:t> Consulting</a:t>
            </a:r>
          </a:p>
          <a:p>
            <a:pPr marL="0" lvl="0" indent="0" defTabSz="914400">
              <a:spcAft>
                <a:spcPts val="0"/>
              </a:spcAft>
              <a:buClrTx/>
              <a:buSzTx/>
              <a:buNone/>
            </a:pPr>
            <a:r>
              <a:rPr lang="en-US" sz="2800" b="1" dirty="0" smtClean="0"/>
              <a:t>Email</a:t>
            </a:r>
            <a:r>
              <a:rPr lang="en-US" sz="2800" b="1" dirty="0"/>
              <a:t>: </a:t>
            </a:r>
            <a:r>
              <a:rPr lang="en-US" sz="2800" b="1" dirty="0" err="1"/>
              <a:t>carrie.speranza@hagertyconsulting.com</a:t>
            </a:r>
            <a:endParaRPr lang="en-US" sz="2800" b="1" dirty="0" smtClean="0"/>
          </a:p>
          <a:p>
            <a:pPr marL="0" marR="0" lvl="0" indent="0" defTabSz="914400" eaLnBrk="1" fontAlgn="auto" latinLnBrk="0" hangingPunct="1">
              <a:lnSpc>
                <a:spcPct val="100000"/>
              </a:lnSpc>
              <a:spcBef>
                <a:spcPts val="0"/>
              </a:spcBef>
              <a:spcAft>
                <a:spcPts val="0"/>
              </a:spcAft>
              <a:buClrTx/>
              <a:buSzTx/>
              <a:buNone/>
              <a:tabLst/>
              <a:defRPr/>
            </a:pPr>
            <a:r>
              <a:rPr lang="en-US" sz="2800" b="1" dirty="0" smtClean="0"/>
              <a:t>Phone: 541-760-1136</a:t>
            </a:r>
            <a:endParaRPr lang="en-US" sz="2800" b="1" dirty="0"/>
          </a:p>
        </p:txBody>
      </p:sp>
      <p:sp>
        <p:nvSpPr>
          <p:cNvPr id="4" name="Content Placeholder 2"/>
          <p:cNvSpPr txBox="1">
            <a:spLocks/>
          </p:cNvSpPr>
          <p:nvPr/>
        </p:nvSpPr>
        <p:spPr>
          <a:xfrm>
            <a:off x="4302127" y="4557607"/>
            <a:ext cx="7200899" cy="1698413"/>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r" defTabSz="914400">
              <a:spcAft>
                <a:spcPts val="0"/>
              </a:spcAft>
              <a:buClrTx/>
              <a:buSzTx/>
              <a:buFont typeface="Arial"/>
              <a:buNone/>
            </a:pPr>
            <a:r>
              <a:rPr lang="en-US" sz="2800" b="1" dirty="0" smtClean="0"/>
              <a:t>Mr. Justin Pierce</a:t>
            </a:r>
          </a:p>
          <a:p>
            <a:pPr marL="0" indent="0" algn="r" defTabSz="914400">
              <a:spcAft>
                <a:spcPts val="0"/>
              </a:spcAft>
              <a:buClrTx/>
              <a:buSzTx/>
              <a:buFont typeface="Arial"/>
              <a:buNone/>
            </a:pPr>
            <a:r>
              <a:rPr lang="en-US" sz="2800" b="1" dirty="0" smtClean="0"/>
              <a:t>Title: Regional Coordinator</a:t>
            </a:r>
          </a:p>
          <a:p>
            <a:pPr marL="0" indent="0" algn="r" defTabSz="914400">
              <a:spcAft>
                <a:spcPts val="0"/>
              </a:spcAft>
              <a:buClrTx/>
              <a:buSzTx/>
              <a:buFont typeface="Arial"/>
              <a:buNone/>
            </a:pPr>
            <a:r>
              <a:rPr lang="en-US" sz="2800" b="1" dirty="0" smtClean="0"/>
              <a:t>Tetra Tech</a:t>
            </a:r>
          </a:p>
          <a:p>
            <a:pPr marL="0" indent="0" algn="r" defTabSz="914400">
              <a:spcAft>
                <a:spcPts val="0"/>
              </a:spcAft>
              <a:buClrTx/>
              <a:buSzTx/>
              <a:buFont typeface="Arial"/>
              <a:buNone/>
            </a:pPr>
            <a:r>
              <a:rPr lang="en-US" sz="2800" b="1" dirty="0" smtClean="0"/>
              <a:t>Email: </a:t>
            </a:r>
            <a:r>
              <a:rPr lang="en-US" sz="2800" b="1" dirty="0" err="1" smtClean="0"/>
              <a:t>justin.pierce@tetratech.com</a:t>
            </a:r>
            <a:endParaRPr lang="en-US" sz="2800" b="1" dirty="0" smtClean="0"/>
          </a:p>
          <a:p>
            <a:pPr marL="0" indent="0" algn="r" defTabSz="914400">
              <a:spcAft>
                <a:spcPts val="0"/>
              </a:spcAft>
              <a:buClrTx/>
              <a:buSzTx/>
              <a:buFont typeface="Arial"/>
              <a:buNone/>
            </a:pPr>
            <a:r>
              <a:rPr lang="en-US" sz="2800" b="1" dirty="0" smtClean="0"/>
              <a:t>Phone: 703-577-8084</a:t>
            </a:r>
            <a:endParaRPr lang="en-US" sz="2800" b="1" dirty="0"/>
          </a:p>
        </p:txBody>
      </p:sp>
    </p:spTree>
    <p:extLst>
      <p:ext uri="{BB962C8B-B14F-4D97-AF65-F5344CB8AC3E}">
        <p14:creationId xmlns:p14="http://schemas.microsoft.com/office/powerpoint/2010/main" xmlns="" val="915467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key</a:t>
            </a:r>
            <a:endParaRPr lang="en-US" dirty="0"/>
          </a:p>
        </p:txBody>
      </p:sp>
      <p:pic>
        <p:nvPicPr>
          <p:cNvPr id="4" name="Content Placeholder 3" descr="Screen Shot 2015-03-23 at 7.06.26 AM.png"/>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06462" y="2182019"/>
            <a:ext cx="9690100" cy="3568700"/>
          </a:xfrm>
          <a:prstGeom prst="rect">
            <a:avLst/>
          </a:prstGeom>
        </p:spPr>
      </p:pic>
      <p:sp>
        <p:nvSpPr>
          <p:cNvPr id="5" name="TextBox 4"/>
          <p:cNvSpPr txBox="1"/>
          <p:nvPr/>
        </p:nvSpPr>
        <p:spPr>
          <a:xfrm>
            <a:off x="1179512" y="5866871"/>
            <a:ext cx="9144000" cy="523220"/>
          </a:xfrm>
          <a:prstGeom prst="rect">
            <a:avLst/>
          </a:prstGeom>
          <a:noFill/>
        </p:spPr>
        <p:txBody>
          <a:bodyPr wrap="square" rtlCol="0">
            <a:spAutoFit/>
          </a:bodyPr>
          <a:lstStyle/>
          <a:p>
            <a:pPr algn="ctr"/>
            <a:r>
              <a:rPr lang="en-US" sz="2800" dirty="0" smtClean="0">
                <a:solidFill>
                  <a:srgbClr val="FFFF00"/>
                </a:solidFill>
              </a:rPr>
              <a:t>What technique did your group use to solve the cryptogram?</a:t>
            </a:r>
            <a:endParaRPr lang="en-US" sz="2800" dirty="0">
              <a:solidFill>
                <a:srgbClr val="FFFF00"/>
              </a:solidFill>
            </a:endParaRPr>
          </a:p>
        </p:txBody>
      </p:sp>
    </p:spTree>
    <p:extLst>
      <p:ext uri="{BB962C8B-B14F-4D97-AF65-F5344CB8AC3E}">
        <p14:creationId xmlns:p14="http://schemas.microsoft.com/office/powerpoint/2010/main" xmlns="" val="2082246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1</a:t>
            </a:r>
            <a:endParaRPr lang="en-US" dirty="0"/>
          </a:p>
        </p:txBody>
      </p:sp>
      <p:sp>
        <p:nvSpPr>
          <p:cNvPr id="3" name="Text Placeholder 2"/>
          <p:cNvSpPr>
            <a:spLocks noGrp="1"/>
          </p:cNvSpPr>
          <p:nvPr>
            <p:ph type="body" idx="1"/>
          </p:nvPr>
        </p:nvSpPr>
        <p:spPr/>
        <p:txBody>
          <a:bodyPr/>
          <a:lstStyle/>
          <a:p>
            <a:r>
              <a:rPr lang="en-US" dirty="0" smtClean="0"/>
              <a:t>Disaster Recovery planning process</a:t>
            </a:r>
            <a:endParaRPr lang="en-US" dirty="0"/>
          </a:p>
        </p:txBody>
      </p:sp>
    </p:spTree>
    <p:extLst>
      <p:ext uri="{BB962C8B-B14F-4D97-AF65-F5344CB8AC3E}">
        <p14:creationId xmlns:p14="http://schemas.microsoft.com/office/powerpoint/2010/main" xmlns="" val="646628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disaster Recovery planning</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Disaster recovery planning creates new challenges for communities. </a:t>
            </a:r>
          </a:p>
          <a:p>
            <a:r>
              <a:rPr lang="en-US" sz="2800" dirty="0" smtClean="0"/>
              <a:t>Coordinating projects, activities, and issues of communities and governments become new priorities. </a:t>
            </a:r>
          </a:p>
          <a:p>
            <a:r>
              <a:rPr lang="en-US" sz="2800" dirty="0" smtClean="0"/>
              <a:t>Community involvement is necessary and critical element of post disaster recovery planning. </a:t>
            </a:r>
          </a:p>
          <a:p>
            <a:r>
              <a:rPr lang="en-US" sz="2800" dirty="0" smtClean="0"/>
              <a:t>A community vision inspires recovery activities, facilitates a unity of purpose and provides long-term direction. </a:t>
            </a:r>
            <a:endParaRPr lang="en-US" sz="2800" dirty="0"/>
          </a:p>
        </p:txBody>
      </p:sp>
    </p:spTree>
    <p:extLst>
      <p:ext uri="{BB962C8B-B14F-4D97-AF65-F5344CB8AC3E}">
        <p14:creationId xmlns:p14="http://schemas.microsoft.com/office/powerpoint/2010/main" xmlns="" val="426808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support strategy (RSS)</a:t>
            </a:r>
            <a:endParaRPr lang="en-US" dirty="0"/>
          </a:p>
        </p:txBody>
      </p:sp>
      <p:sp>
        <p:nvSpPr>
          <p:cNvPr id="3" name="Content Placeholder 2"/>
          <p:cNvSpPr>
            <a:spLocks noGrp="1"/>
          </p:cNvSpPr>
          <p:nvPr>
            <p:ph sz="half" idx="1"/>
          </p:nvPr>
        </p:nvSpPr>
        <p:spPr/>
        <p:txBody>
          <a:bodyPr/>
          <a:lstStyle/>
          <a:p>
            <a:r>
              <a:rPr lang="en-US" sz="2800" dirty="0"/>
              <a:t>The RSS serves as the blueprint to guide </a:t>
            </a:r>
            <a:r>
              <a:rPr lang="en-US" sz="2800" dirty="0" smtClean="0"/>
              <a:t>an impacted community recovery </a:t>
            </a:r>
            <a:r>
              <a:rPr lang="en-US" sz="2800" dirty="0"/>
              <a:t>activities to rebuild after the impacts of a catastrophic disaster, reduce vulnerabilities, and build resilience for future incidents. </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6126494" y="2141539"/>
            <a:ext cx="4690732" cy="3649662"/>
          </a:xfr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xmlns="" val="2002766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support strategy cont.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xmlns="" val="0"/>
              </a:ext>
            </a:extLst>
          </a:blip>
          <a:stretch>
            <a:fillRect/>
          </a:stretch>
        </p:blipFill>
        <p:spPr>
          <a:xfrm>
            <a:off x="1592570" y="1890209"/>
            <a:ext cx="3252175" cy="4167822"/>
          </a:xfrm>
          <a:effectLst>
            <a:outerShdw blurRad="50800" dist="76200" dir="2700000" algn="tl" rotWithShape="0">
              <a:prstClr val="black">
                <a:alpha val="40000"/>
              </a:prstClr>
            </a:outerShdw>
          </a:effectLst>
        </p:spPr>
      </p:pic>
      <p:sp>
        <p:nvSpPr>
          <p:cNvPr id="4" name="Content Placeholder 3"/>
          <p:cNvSpPr>
            <a:spLocks noGrp="1"/>
          </p:cNvSpPr>
          <p:nvPr>
            <p:ph sz="half" idx="2"/>
          </p:nvPr>
        </p:nvSpPr>
        <p:spPr>
          <a:xfrm>
            <a:off x="5751513" y="1716062"/>
            <a:ext cx="5859565" cy="4899077"/>
          </a:xfrm>
        </p:spPr>
        <p:txBody>
          <a:bodyPr>
            <a:normAutofit fontScale="55000" lnSpcReduction="20000"/>
          </a:bodyPr>
          <a:lstStyle/>
          <a:p>
            <a:r>
              <a:rPr lang="en-US" sz="4500" dirty="0"/>
              <a:t>The RSS identifies how the </a:t>
            </a:r>
            <a:r>
              <a:rPr lang="en-US" sz="4500" dirty="0" smtClean="0"/>
              <a:t>State Disaster Recovery Coordinator and/or the Local Disaster Recovery Manager will </a:t>
            </a:r>
            <a:r>
              <a:rPr lang="en-US" sz="4500" dirty="0"/>
              <a:t>contribute to </a:t>
            </a:r>
            <a:r>
              <a:rPr lang="en-US" sz="4500" dirty="0" smtClean="0"/>
              <a:t>the following:</a:t>
            </a:r>
            <a:endParaRPr lang="en-US" sz="4500" dirty="0"/>
          </a:p>
          <a:p>
            <a:pPr marL="739775" lvl="1" indent="-342900">
              <a:buFont typeface="+mj-lt"/>
              <a:buAutoNum type="arabicPeriod"/>
            </a:pPr>
            <a:r>
              <a:rPr lang="en-US" sz="4500" dirty="0"/>
              <a:t>Develop, coordinate, manage, lead, and implement its individual community recovery </a:t>
            </a:r>
            <a:r>
              <a:rPr lang="en-US" sz="4500" dirty="0" smtClean="0"/>
              <a:t>plans.</a:t>
            </a:r>
            <a:endParaRPr lang="en-US" sz="4500" dirty="0"/>
          </a:p>
          <a:p>
            <a:pPr marL="739775" lvl="1" indent="-342900">
              <a:buFont typeface="+mj-lt"/>
              <a:buAutoNum type="arabicPeriod"/>
            </a:pPr>
            <a:r>
              <a:rPr lang="en-US" sz="4500" dirty="0"/>
              <a:t>Help bridge resource shortfalls. The RSS provides an anticipated timeline for engaging with </a:t>
            </a:r>
            <a:r>
              <a:rPr lang="en-US" sz="4500" dirty="0" smtClean="0"/>
              <a:t>impacted </a:t>
            </a:r>
            <a:r>
              <a:rPr lang="en-US" sz="4500" dirty="0"/>
              <a:t>communities, and the level, type, and duration of </a:t>
            </a:r>
            <a:r>
              <a:rPr lang="en-US" sz="4500" dirty="0" smtClean="0"/>
              <a:t>support </a:t>
            </a:r>
            <a:r>
              <a:rPr lang="en-US" sz="4500" dirty="0"/>
              <a:t>to be provided. </a:t>
            </a:r>
          </a:p>
          <a:p>
            <a:endParaRPr lang="en-US" dirty="0"/>
          </a:p>
        </p:txBody>
      </p:sp>
    </p:spTree>
    <p:extLst>
      <p:ext uri="{BB962C8B-B14F-4D97-AF65-F5344CB8AC3E}">
        <p14:creationId xmlns:p14="http://schemas.microsoft.com/office/powerpoint/2010/main" xmlns="" val="5293950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397</TotalTime>
  <Words>2372</Words>
  <Application>Microsoft Office PowerPoint</Application>
  <PresentationFormat>Custom</PresentationFormat>
  <Paragraphs>220</Paragraphs>
  <Slides>41</Slides>
  <Notes>15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Celestial</vt:lpstr>
      <vt:lpstr>Insights into post disaster recovery planning</vt:lpstr>
      <vt:lpstr>Disaster Recovery super heroes  </vt:lpstr>
      <vt:lpstr>Creative thinking (code breaking)  </vt:lpstr>
      <vt:lpstr>Additional clue</vt:lpstr>
      <vt:lpstr>Answer key</vt:lpstr>
      <vt:lpstr>Part 1</vt:lpstr>
      <vt:lpstr>Post disaster Recovery planning</vt:lpstr>
      <vt:lpstr>Recovery support strategy (RSS)</vt:lpstr>
      <vt:lpstr>Recovery support strategy cont. </vt:lpstr>
      <vt:lpstr>Recovery support strategy cont. </vt:lpstr>
      <vt:lpstr>What is the process to develop a Recovery support strategy?</vt:lpstr>
      <vt:lpstr>the Recovery “R”?</vt:lpstr>
      <vt:lpstr>meet the recovery ”R”</vt:lpstr>
      <vt:lpstr>How does it work?</vt:lpstr>
      <vt:lpstr>Taking a closer look </vt:lpstr>
      <vt:lpstr>The Leg of the recovery “R”</vt:lpstr>
      <vt:lpstr>The beginning of the loop of the “R”</vt:lpstr>
      <vt:lpstr>The loop of the recovery ”R”</vt:lpstr>
      <vt:lpstr>The loop of the recovery ”R”</vt:lpstr>
      <vt:lpstr>The loop of the recovery ”R”</vt:lpstr>
      <vt:lpstr>The loop of the recovery ”R”</vt:lpstr>
      <vt:lpstr>THE STEM OF THE RECOVERY “R”</vt:lpstr>
      <vt:lpstr>RSS implementation </vt:lpstr>
      <vt:lpstr>allows all parties to track the progress of reconstruction – who is doing what and where - is essential to coordinating an effective recovery, and good for public morale  </vt:lpstr>
      <vt:lpstr>Part 2</vt:lpstr>
      <vt:lpstr>What is success?</vt:lpstr>
      <vt:lpstr>Measuring success in recovery </vt:lpstr>
      <vt:lpstr>Establishing recovery metrics</vt:lpstr>
      <vt:lpstr>How to measure recovery </vt:lpstr>
      <vt:lpstr>Recover indicators </vt:lpstr>
      <vt:lpstr>Example recovery indicators </vt:lpstr>
      <vt:lpstr>Example recovery indicators Continued  </vt:lpstr>
      <vt:lpstr>Example recovery indicators Continued  </vt:lpstr>
      <vt:lpstr>Considerations when establishing recovery indicators </vt:lpstr>
      <vt:lpstr>Case study </vt:lpstr>
      <vt:lpstr>Recovery scorecard</vt:lpstr>
      <vt:lpstr>District recovery scorecard</vt:lpstr>
      <vt:lpstr>Brainstorming activity</vt:lpstr>
      <vt:lpstr>Recovery indicators</vt:lpstr>
      <vt:lpstr>Meet the Masters of disasters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VEMS</cp:lastModifiedBy>
  <cp:revision>99</cp:revision>
  <dcterms:created xsi:type="dcterms:W3CDTF">2016-03-08T03:33:29Z</dcterms:created>
  <dcterms:modified xsi:type="dcterms:W3CDTF">2016-03-31T17:19:54Z</dcterms:modified>
</cp:coreProperties>
</file>